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7556500" cy="10693400"/>
  <p:notesSz cx="7556500" cy="10693400"/>
  <p:embeddedFontLst>
    <p:embeddedFont>
      <p:font typeface="Calibri" pitchFamily="34" charset="0"/>
      <p:regular r:id="rId37"/>
      <p:bold r:id="rId38"/>
      <p:italic r:id="rId39"/>
      <p:boldItalic r:id="rId40"/>
    </p:embeddedFont>
  </p:embeddedFontLst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29" d="100"/>
          <a:sy n="29" d="100"/>
        </p:scale>
        <p:origin x="-1752" y="-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5013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79900" y="0"/>
            <a:ext cx="3275013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E68C08-3036-4C9D-86EE-0610BF9ABDDF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801688"/>
            <a:ext cx="2835275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080000"/>
            <a:ext cx="6045200" cy="4811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156825"/>
            <a:ext cx="3275013" cy="5349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79900" y="10156825"/>
            <a:ext cx="3275013" cy="5349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8875AD-99FF-43BA-A08B-3FD4050308F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E9518-3F46-4051-A3EE-FE688DDF624D}" type="datetime1">
              <a:rPr lang="en-US" smtClean="0"/>
              <a:t>1/24/2022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105EA-28F9-4A86-B742-D581B6DC12C5}" type="datetime1">
              <a:rPr lang="en-US" smtClean="0"/>
              <a:t>1/24/2022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67A56-C2D9-4E9D-B325-57671630D5FE}" type="datetime1">
              <a:rPr lang="en-US" smtClean="0"/>
              <a:t>1/24/2022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37C36-1E75-407B-A20C-71D8AE1500D4}" type="datetime1">
              <a:rPr lang="en-US" smtClean="0"/>
              <a:t>1/24/2022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B13EF-B9B8-4D46-AC10-17D042DB2E42}" type="datetime1">
              <a:rPr lang="en-US" smtClean="0"/>
              <a:t>1/24/2022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793DD-CB11-45C7-8521-AFED74EC769D}" type="datetime1">
              <a:rPr lang="en-US" smtClean="0"/>
              <a:t>1/24/2022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ogin.consultant.ru/link/?req=doc&amp;base=LAW&amp;n=175358&amp;dst=100013&amp;field=134&amp;date=23.01.2022" TargetMode="External"/><Relationship Id="rId2" Type="http://schemas.openxmlformats.org/officeDocument/2006/relationships/hyperlink" Target="https://login.consultant.ru/link/?req=doc&amp;base=LAW&amp;n=159098&amp;dst=100012&amp;field=134&amp;date=23.01.2022" TargetMode="Externa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8404" y="1384300"/>
            <a:ext cx="6680200" cy="2923236"/>
          </a:xfrm>
          <a:prstGeom prst="rect">
            <a:avLst/>
          </a:prstGeom>
        </p:spPr>
        <p:txBody>
          <a:bodyPr vert="horz" wrap="square" lIns="0" tIns="16764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320"/>
              </a:spcBef>
            </a:pPr>
            <a:r>
              <a:rPr sz="1800" b="1" dirty="0">
                <a:latin typeface="Times New Roman"/>
                <a:cs typeface="Times New Roman"/>
              </a:rPr>
              <a:t>РАЗДЕЛ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Х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ТРУДОВОГО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КОДЕКСА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spc="-25" dirty="0">
                <a:latin typeface="Times New Roman"/>
                <a:cs typeface="Times New Roman"/>
              </a:rPr>
              <a:t>РФ</a:t>
            </a:r>
            <a:endParaRPr sz="1800">
              <a:latin typeface="Times New Roman"/>
              <a:cs typeface="Times New Roman"/>
            </a:endParaRPr>
          </a:p>
          <a:p>
            <a:pPr marL="2311400" marR="2303145" algn="ctr">
              <a:lnSpc>
                <a:spcPts val="3390"/>
              </a:lnSpc>
              <a:spcBef>
                <a:spcPts val="315"/>
              </a:spcBef>
            </a:pPr>
            <a:r>
              <a:rPr sz="1800" b="1" dirty="0">
                <a:latin typeface="Times New Roman"/>
                <a:cs typeface="Times New Roman"/>
              </a:rPr>
              <a:t>«ОХРАНА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ТРУДА» ИЗМЕНЕНИЯ</a:t>
            </a:r>
            <a:endParaRPr sz="1800">
              <a:latin typeface="Times New Roman"/>
              <a:cs typeface="Times New Roman"/>
            </a:endParaRPr>
          </a:p>
          <a:p>
            <a:pPr marL="3810" algn="ctr">
              <a:lnSpc>
                <a:spcPct val="100000"/>
              </a:lnSpc>
              <a:spcBef>
                <a:spcPts val="890"/>
              </a:spcBef>
            </a:pPr>
            <a:r>
              <a:rPr sz="1800" b="1" dirty="0">
                <a:latin typeface="Times New Roman"/>
                <a:cs typeface="Times New Roman"/>
              </a:rPr>
              <a:t>ФЗ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от</a:t>
            </a:r>
            <a:r>
              <a:rPr sz="1800" b="1" spc="45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02.07.2021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№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311-ФЗ,</a:t>
            </a:r>
            <a:r>
              <a:rPr sz="1800" b="1" spc="434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от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22.11.2021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№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377-</a:t>
            </a:r>
            <a:r>
              <a:rPr sz="1800" b="1" spc="-25" dirty="0">
                <a:latin typeface="Times New Roman"/>
                <a:cs typeface="Times New Roman"/>
              </a:rPr>
              <a:t>ФЗ</a:t>
            </a:r>
            <a:endParaRPr sz="1800">
              <a:latin typeface="Times New Roman"/>
              <a:cs typeface="Times New Roman"/>
            </a:endParaRPr>
          </a:p>
          <a:p>
            <a:pPr marL="12065" marR="5080" algn="ctr">
              <a:lnSpc>
                <a:spcPct val="110600"/>
              </a:lnSpc>
              <a:spcBef>
                <a:spcPts val="985"/>
              </a:spcBef>
            </a:pPr>
            <a:r>
              <a:rPr sz="1800" b="1" dirty="0">
                <a:latin typeface="Times New Roman"/>
                <a:cs typeface="Times New Roman"/>
              </a:rPr>
              <a:t>ПОДЗАКОННЫЕ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АКТЫ,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ОПУБЛИКОВАННЫЕ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НА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24.01.2022 </a:t>
            </a:r>
            <a:r>
              <a:rPr sz="1800" b="1" dirty="0">
                <a:latin typeface="Times New Roman"/>
                <a:cs typeface="Times New Roman"/>
              </a:rPr>
              <a:t>И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ПРОЕКТЫ</a:t>
            </a:r>
            <a:endParaRPr sz="1800">
              <a:latin typeface="Times New Roman"/>
              <a:cs typeface="Times New Roman"/>
            </a:endParaRPr>
          </a:p>
          <a:p>
            <a:pPr marL="3175" algn="ctr">
              <a:lnSpc>
                <a:spcPct val="100000"/>
              </a:lnSpc>
              <a:spcBef>
                <a:spcPts val="1220"/>
              </a:spcBef>
              <a:tabLst>
                <a:tab pos="1802130" algn="l"/>
              </a:tabLst>
            </a:pPr>
            <a:r>
              <a:rPr sz="1800" b="1" spc="-10" dirty="0">
                <a:latin typeface="Times New Roman"/>
                <a:cs typeface="Times New Roman"/>
              </a:rPr>
              <a:t>Преподаватель:</a:t>
            </a:r>
            <a:r>
              <a:rPr sz="1800" b="1" dirty="0">
                <a:latin typeface="Times New Roman"/>
                <a:cs typeface="Times New Roman"/>
              </a:rPr>
              <a:t>	Елена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Юрьевна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Комлева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963" y="325627"/>
            <a:ext cx="6867525" cy="297180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8255" indent="342900" algn="just">
              <a:lnSpc>
                <a:spcPct val="96000"/>
              </a:lnSpc>
              <a:spcBef>
                <a:spcPts val="185"/>
              </a:spcBef>
              <a:buAutoNum type="arabicPeriod" startAt="77"/>
              <a:tabLst>
                <a:tab pos="751840" algn="l"/>
              </a:tabLst>
            </a:pPr>
            <a:r>
              <a:rPr sz="1800" dirty="0">
                <a:latin typeface="Times New Roman"/>
                <a:cs typeface="Times New Roman"/>
              </a:rPr>
              <a:t>Работодатель</a:t>
            </a:r>
            <a:r>
              <a:rPr sz="1800" spc="3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3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учетом</a:t>
            </a:r>
            <a:r>
              <a:rPr sz="1800" spc="3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специфики</a:t>
            </a:r>
            <a:r>
              <a:rPr sz="1800" spc="3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деятельности,</a:t>
            </a:r>
            <a:r>
              <a:rPr sz="1800" spc="38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структуры </a:t>
            </a:r>
            <a:r>
              <a:rPr sz="1800" dirty="0">
                <a:latin typeface="Times New Roman"/>
                <a:cs typeface="Times New Roman"/>
              </a:rPr>
              <a:t>управления</a:t>
            </a:r>
            <a:r>
              <a:rPr sz="1800" spc="2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(организационной</a:t>
            </a:r>
            <a:r>
              <a:rPr sz="1800" spc="2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структуры),</a:t>
            </a:r>
            <a:r>
              <a:rPr sz="1800" spc="2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численности</a:t>
            </a:r>
            <a:r>
              <a:rPr sz="1800" spc="2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работников, </a:t>
            </a:r>
            <a:r>
              <a:rPr sz="1800" dirty="0">
                <a:latin typeface="Times New Roman"/>
                <a:cs typeface="Times New Roman"/>
              </a:rPr>
              <a:t>государственных</a:t>
            </a:r>
            <a:r>
              <a:rPr sz="1800" spc="17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нормативных</a:t>
            </a:r>
            <a:r>
              <a:rPr sz="1800" spc="17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требований</a:t>
            </a:r>
            <a:r>
              <a:rPr sz="1800" spc="16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охраны</a:t>
            </a:r>
            <a:r>
              <a:rPr sz="1800" spc="17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труда</a:t>
            </a:r>
            <a:r>
              <a:rPr sz="1800" spc="170" dirty="0">
                <a:latin typeface="Times New Roman"/>
                <a:cs typeface="Times New Roman"/>
              </a:rPr>
              <a:t>  </a:t>
            </a:r>
            <a:r>
              <a:rPr sz="1800" spc="-10" dirty="0">
                <a:latin typeface="Times New Roman"/>
                <a:cs typeface="Times New Roman"/>
              </a:rPr>
              <a:t>вправе </a:t>
            </a:r>
            <a:r>
              <a:rPr sz="1800" dirty="0">
                <a:latin typeface="Times New Roman"/>
                <a:cs typeface="Times New Roman"/>
              </a:rPr>
              <a:t>самостоятельно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определить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необходимую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ему</a:t>
            </a:r>
            <a:r>
              <a:rPr sz="1800" spc="-10" dirty="0">
                <a:latin typeface="Times New Roman"/>
                <a:cs typeface="Times New Roman"/>
              </a:rPr>
              <a:t> СУОТ.</a:t>
            </a:r>
            <a:endParaRPr sz="1800">
              <a:latin typeface="Times New Roman"/>
              <a:cs typeface="Times New Roman"/>
            </a:endParaRPr>
          </a:p>
          <a:p>
            <a:pPr marL="12700" marR="5080" indent="342900" algn="just">
              <a:lnSpc>
                <a:spcPct val="95800"/>
              </a:lnSpc>
              <a:spcBef>
                <a:spcPts val="1195"/>
              </a:spcBef>
              <a:buAutoNum type="arabicPeriod" startAt="77"/>
              <a:tabLst>
                <a:tab pos="824865" algn="l"/>
              </a:tabLst>
            </a:pPr>
            <a:r>
              <a:rPr sz="1800" dirty="0">
                <a:latin typeface="Times New Roman"/>
                <a:cs typeface="Times New Roman"/>
              </a:rPr>
              <a:t>Допускается</a:t>
            </a:r>
            <a:r>
              <a:rPr sz="1800" spc="24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упрощение</a:t>
            </a:r>
            <a:r>
              <a:rPr sz="1800" spc="26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структуры</a:t>
            </a:r>
            <a:r>
              <a:rPr sz="1800" spc="26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СУОТ</a:t>
            </a:r>
            <a:r>
              <a:rPr sz="1800" spc="260" dirty="0">
                <a:latin typeface="Times New Roman"/>
                <a:cs typeface="Times New Roman"/>
              </a:rPr>
              <a:t> 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у</a:t>
            </a:r>
            <a:r>
              <a:rPr sz="1800" u="sng" spc="2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1800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отдельных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работодателей</a:t>
            </a:r>
            <a:r>
              <a:rPr sz="1800" spc="33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при</a:t>
            </a:r>
            <a:r>
              <a:rPr sz="1800" spc="33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условии</a:t>
            </a:r>
            <a:r>
              <a:rPr sz="1800" spc="35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соблюдения</a:t>
            </a:r>
            <a:r>
              <a:rPr sz="1800" spc="34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ими</a:t>
            </a:r>
            <a:r>
              <a:rPr sz="1800" spc="340" dirty="0">
                <a:latin typeface="Times New Roman"/>
                <a:cs typeface="Times New Roman"/>
              </a:rPr>
              <a:t>  </a:t>
            </a:r>
            <a:r>
              <a:rPr sz="1800" spc="-10" dirty="0">
                <a:latin typeface="Times New Roman"/>
                <a:cs typeface="Times New Roman"/>
              </a:rPr>
              <a:t>государственных </a:t>
            </a:r>
            <a:r>
              <a:rPr sz="1800" dirty="0">
                <a:latin typeface="Times New Roman"/>
                <a:cs typeface="Times New Roman"/>
              </a:rPr>
              <a:t>нормативных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требований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охраны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труда.</a:t>
            </a:r>
            <a:endParaRPr sz="1800">
              <a:latin typeface="Times New Roman"/>
              <a:cs typeface="Times New Roman"/>
            </a:endParaRPr>
          </a:p>
          <a:p>
            <a:pPr marL="12700" marR="6985" indent="342900" algn="just">
              <a:lnSpc>
                <a:spcPct val="95800"/>
              </a:lnSpc>
              <a:spcBef>
                <a:spcPts val="1205"/>
              </a:spcBef>
              <a:buAutoNum type="arabicPeriod" startAt="77"/>
              <a:tabLst>
                <a:tab pos="754380" algn="l"/>
              </a:tabLst>
            </a:pPr>
            <a:r>
              <a:rPr sz="1800" dirty="0">
                <a:latin typeface="Times New Roman"/>
                <a:cs typeface="Times New Roman"/>
              </a:rPr>
              <a:t>Работодатель</a:t>
            </a:r>
            <a:r>
              <a:rPr sz="1800" spc="3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вправе</a:t>
            </a:r>
            <a:r>
              <a:rPr sz="1800" spc="3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использовать</a:t>
            </a:r>
            <a:r>
              <a:rPr sz="1800" spc="4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Примерное</a:t>
            </a:r>
            <a:r>
              <a:rPr sz="1800" spc="4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положение</a:t>
            </a:r>
            <a:r>
              <a:rPr sz="1800" spc="405" dirty="0">
                <a:latin typeface="Times New Roman"/>
                <a:cs typeface="Times New Roman"/>
              </a:rPr>
              <a:t> </a:t>
            </a:r>
            <a:r>
              <a:rPr sz="1800" spc="-50" dirty="0">
                <a:latin typeface="Times New Roman"/>
                <a:cs typeface="Times New Roman"/>
              </a:rPr>
              <a:t>в </a:t>
            </a:r>
            <a:r>
              <a:rPr sz="1800" dirty="0">
                <a:latin typeface="Times New Roman"/>
                <a:cs typeface="Times New Roman"/>
              </a:rPr>
              <a:t>полном</a:t>
            </a:r>
            <a:r>
              <a:rPr sz="1800" spc="19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объеме</a:t>
            </a:r>
            <a:r>
              <a:rPr sz="1800" spc="20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или</a:t>
            </a:r>
            <a:r>
              <a:rPr sz="1800" spc="19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частично</a:t>
            </a:r>
            <a:r>
              <a:rPr sz="1800" spc="19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для</a:t>
            </a:r>
            <a:r>
              <a:rPr sz="1800" spc="19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систематического</a:t>
            </a:r>
            <a:r>
              <a:rPr sz="1800" spc="190" dirty="0">
                <a:latin typeface="Times New Roman"/>
                <a:cs typeface="Times New Roman"/>
              </a:rPr>
              <a:t>  </a:t>
            </a:r>
            <a:r>
              <a:rPr sz="1800" spc="-10" dirty="0">
                <a:latin typeface="Times New Roman"/>
                <a:cs typeface="Times New Roman"/>
              </a:rPr>
              <a:t>улучшения </a:t>
            </a:r>
            <a:r>
              <a:rPr sz="1800" dirty="0">
                <a:latin typeface="Times New Roman"/>
                <a:cs typeface="Times New Roman"/>
              </a:rPr>
              <a:t>функционирования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действующей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СУОТ.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963" y="301243"/>
            <a:ext cx="6868795" cy="9262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41880" marR="231140" indent="-1658620">
              <a:lnSpc>
                <a:spcPct val="110600"/>
              </a:lnSpc>
              <a:spcBef>
                <a:spcPts val="100"/>
              </a:spcBef>
            </a:pPr>
            <a:r>
              <a:rPr sz="1800" b="1" dirty="0">
                <a:latin typeface="Times New Roman"/>
                <a:cs typeface="Times New Roman"/>
              </a:rPr>
              <a:t>Статья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214.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Обязанности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работодателя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в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области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охраны </a:t>
            </a:r>
            <a:r>
              <a:rPr sz="1800" b="1" dirty="0">
                <a:latin typeface="Times New Roman"/>
                <a:cs typeface="Times New Roman"/>
              </a:rPr>
              <a:t>труда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(взамен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ст.212)</a:t>
            </a:r>
            <a:endParaRPr sz="1800">
              <a:latin typeface="Times New Roman"/>
              <a:cs typeface="Times New Roman"/>
            </a:endParaRPr>
          </a:p>
          <a:p>
            <a:pPr marL="462280">
              <a:lnSpc>
                <a:spcPct val="100000"/>
              </a:lnSpc>
              <a:spcBef>
                <a:spcPts val="180"/>
              </a:spcBef>
            </a:pPr>
            <a:r>
              <a:rPr sz="1800" dirty="0">
                <a:latin typeface="Times New Roman"/>
                <a:cs typeface="Times New Roman"/>
              </a:rPr>
              <a:t>Работодатель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обязан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обеспечить:</a:t>
            </a:r>
            <a:endParaRPr sz="1800">
              <a:latin typeface="Times New Roman"/>
              <a:cs typeface="Times New Roman"/>
            </a:endParaRPr>
          </a:p>
          <a:p>
            <a:pPr marL="12700" marR="9525" indent="342900" algn="just">
              <a:lnSpc>
                <a:spcPts val="2080"/>
              </a:lnSpc>
              <a:spcBef>
                <a:spcPts val="1550"/>
              </a:spcBef>
            </a:pPr>
            <a:r>
              <a:rPr sz="1800" dirty="0">
                <a:latin typeface="Times New Roman"/>
                <a:cs typeface="Times New Roman"/>
              </a:rPr>
              <a:t>4)</a:t>
            </a:r>
            <a:r>
              <a:rPr sz="1800" spc="3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систематическое</a:t>
            </a:r>
            <a:r>
              <a:rPr sz="1800" spc="3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выявление</a:t>
            </a:r>
            <a:r>
              <a:rPr sz="1800" spc="3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опасностей</a:t>
            </a:r>
            <a:r>
              <a:rPr sz="1800" spc="3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29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профессиональных </a:t>
            </a:r>
            <a:r>
              <a:rPr sz="1800" dirty="0">
                <a:latin typeface="Times New Roman"/>
                <a:cs typeface="Times New Roman"/>
              </a:rPr>
              <a:t>рисков,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их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регулярный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анализ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оценку;</a:t>
            </a:r>
            <a:endParaRPr sz="1800">
              <a:latin typeface="Times New Roman"/>
              <a:cs typeface="Times New Roman"/>
            </a:endParaRPr>
          </a:p>
          <a:p>
            <a:pPr marL="12700" marR="5080" indent="342900" algn="just">
              <a:lnSpc>
                <a:spcPct val="95900"/>
              </a:lnSpc>
              <a:spcBef>
                <a:spcPts val="1135"/>
              </a:spcBef>
            </a:pPr>
            <a:r>
              <a:rPr sz="1800" dirty="0">
                <a:latin typeface="Times New Roman"/>
                <a:cs typeface="Times New Roman"/>
              </a:rPr>
              <a:t>6)</a:t>
            </a:r>
            <a:r>
              <a:rPr sz="1800" spc="7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разработку</a:t>
            </a:r>
            <a:r>
              <a:rPr sz="1800" spc="6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мер,</a:t>
            </a:r>
            <a:r>
              <a:rPr sz="1800" spc="8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направленных</a:t>
            </a:r>
            <a:r>
              <a:rPr sz="1800" spc="9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на</a:t>
            </a:r>
            <a:r>
              <a:rPr sz="1800" spc="6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обеспечение</a:t>
            </a:r>
            <a:r>
              <a:rPr sz="1800" spc="90" dirty="0">
                <a:latin typeface="Times New Roman"/>
                <a:cs typeface="Times New Roman"/>
              </a:rPr>
              <a:t>  </a:t>
            </a:r>
            <a:r>
              <a:rPr sz="1800" spc="-10" dirty="0">
                <a:latin typeface="Times New Roman"/>
                <a:cs typeface="Times New Roman"/>
              </a:rPr>
              <a:t>безопасных </a:t>
            </a:r>
            <a:r>
              <a:rPr sz="1800" dirty="0">
                <a:latin typeface="Times New Roman"/>
                <a:cs typeface="Times New Roman"/>
              </a:rPr>
              <a:t>условий</a:t>
            </a:r>
            <a:r>
              <a:rPr sz="1800" spc="3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3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охраны</a:t>
            </a:r>
            <a:r>
              <a:rPr sz="1800" spc="3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труда,</a:t>
            </a:r>
            <a:r>
              <a:rPr sz="1800" spc="3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оценку</a:t>
            </a:r>
            <a:r>
              <a:rPr sz="1800" spc="3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уровня</a:t>
            </a:r>
            <a:r>
              <a:rPr sz="1800" spc="3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профессиональных</a:t>
            </a:r>
            <a:r>
              <a:rPr sz="1800" spc="3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рисков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перед</a:t>
            </a:r>
            <a:r>
              <a:rPr sz="1800" u="sng" spc="5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вводом</a:t>
            </a:r>
            <a:r>
              <a:rPr sz="1800" u="sng" spc="5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в</a:t>
            </a:r>
            <a:r>
              <a:rPr sz="1800" u="sng" spc="5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эксплуатацию</a:t>
            </a:r>
            <a:r>
              <a:rPr sz="1800" u="sng" spc="5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производственных</a:t>
            </a:r>
            <a:r>
              <a:rPr sz="1800" u="sng" spc="5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объектов</a:t>
            </a:r>
            <a:r>
              <a:rPr sz="1800" dirty="0">
                <a:latin typeface="Times New Roman"/>
                <a:cs typeface="Times New Roman"/>
              </a:rPr>
              <a:t>,</a:t>
            </a:r>
            <a:r>
              <a:rPr sz="1800" spc="540" dirty="0">
                <a:latin typeface="Times New Roman"/>
                <a:cs typeface="Times New Roman"/>
              </a:rPr>
              <a:t> </a:t>
            </a:r>
            <a:r>
              <a:rPr sz="1800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вновь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организованных</a:t>
            </a:r>
            <a:r>
              <a:rPr sz="18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рабочих</a:t>
            </a:r>
            <a:r>
              <a:rPr sz="1800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u="sng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мест</a:t>
            </a:r>
            <a:r>
              <a:rPr sz="1800" spc="-20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000">
              <a:latin typeface="Times New Roman"/>
              <a:cs typeface="Times New Roman"/>
            </a:endParaRPr>
          </a:p>
          <a:p>
            <a:pPr marL="462280">
              <a:lnSpc>
                <a:spcPct val="100000"/>
              </a:lnSpc>
            </a:pPr>
            <a:r>
              <a:rPr sz="1800" b="1" dirty="0">
                <a:latin typeface="Times New Roman"/>
                <a:cs typeface="Times New Roman"/>
              </a:rPr>
              <a:t>Статья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218.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Профессиональные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риски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spc="-25" dirty="0">
                <a:latin typeface="Times New Roman"/>
                <a:cs typeface="Times New Roman"/>
              </a:rPr>
              <a:t>(*)</a:t>
            </a:r>
            <a:endParaRPr sz="1800">
              <a:latin typeface="Times New Roman"/>
              <a:cs typeface="Times New Roman"/>
            </a:endParaRPr>
          </a:p>
          <a:p>
            <a:pPr marL="584200" marR="9525" indent="-229235" algn="just">
              <a:lnSpc>
                <a:spcPct val="95800"/>
              </a:lnSpc>
              <a:spcBef>
                <a:spcPts val="1605"/>
              </a:spcBef>
              <a:buFont typeface="Symbol"/>
              <a:buChar char=""/>
              <a:tabLst>
                <a:tab pos="584835" algn="l"/>
              </a:tabLst>
            </a:pPr>
            <a:r>
              <a:rPr sz="1800" dirty="0">
                <a:latin typeface="Times New Roman"/>
                <a:cs typeface="Times New Roman"/>
              </a:rPr>
              <a:t>Приказ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Минтруда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России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«Об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утверждении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Рекомендаций</a:t>
            </a:r>
            <a:r>
              <a:rPr sz="1800" b="1" spc="15" dirty="0">
                <a:latin typeface="Times New Roman"/>
                <a:cs typeface="Times New Roman"/>
              </a:rPr>
              <a:t> </a:t>
            </a:r>
            <a:r>
              <a:rPr sz="1800" b="1" spc="-25" dirty="0">
                <a:latin typeface="Times New Roman"/>
                <a:cs typeface="Times New Roman"/>
              </a:rPr>
              <a:t>по </a:t>
            </a:r>
            <a:r>
              <a:rPr sz="1800" b="1" dirty="0">
                <a:latin typeface="Times New Roman"/>
                <a:cs typeface="Times New Roman"/>
              </a:rPr>
              <a:t>классификации,</a:t>
            </a:r>
            <a:r>
              <a:rPr sz="1800" b="1" spc="15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обнаружению,</a:t>
            </a:r>
            <a:r>
              <a:rPr sz="1800" b="1" spc="17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распознаванию</a:t>
            </a:r>
            <a:r>
              <a:rPr sz="1800" b="1" spc="16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и</a:t>
            </a:r>
            <a:r>
              <a:rPr sz="1800" b="1" spc="16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описанию </a:t>
            </a:r>
            <a:r>
              <a:rPr sz="1800" b="1" dirty="0">
                <a:latin typeface="Times New Roman"/>
                <a:cs typeface="Times New Roman"/>
              </a:rPr>
              <a:t>опасностей»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- с 01.03.2022, </a:t>
            </a:r>
            <a:r>
              <a:rPr sz="1800" b="1" spc="-10" dirty="0">
                <a:latin typeface="Times New Roman"/>
                <a:cs typeface="Times New Roman"/>
              </a:rPr>
              <a:t>проект</a:t>
            </a:r>
            <a:r>
              <a:rPr sz="1800" spc="-10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 marL="584200" marR="6350" indent="-229235" algn="just">
              <a:lnSpc>
                <a:spcPct val="96300"/>
              </a:lnSpc>
              <a:spcBef>
                <a:spcPts val="1315"/>
              </a:spcBef>
              <a:buFont typeface="Symbol"/>
              <a:buChar char=""/>
              <a:tabLst>
                <a:tab pos="584835" algn="l"/>
              </a:tabLst>
            </a:pPr>
            <a:r>
              <a:rPr sz="1800" dirty="0">
                <a:latin typeface="Times New Roman"/>
                <a:cs typeface="Times New Roman"/>
              </a:rPr>
              <a:t>Приказ</a:t>
            </a:r>
            <a:r>
              <a:rPr sz="1800" spc="47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Минтруда</a:t>
            </a:r>
            <a:r>
              <a:rPr sz="1800" spc="47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России</a:t>
            </a:r>
            <a:r>
              <a:rPr sz="1800" spc="47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от</a:t>
            </a:r>
            <a:r>
              <a:rPr sz="1800" spc="48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28.12.2021</a:t>
            </a:r>
            <a:r>
              <a:rPr sz="1800" spc="495" dirty="0">
                <a:latin typeface="Times New Roman"/>
                <a:cs typeface="Times New Roman"/>
              </a:rPr>
              <a:t>  </a:t>
            </a:r>
            <a:r>
              <a:rPr sz="1800" b="1" dirty="0">
                <a:latin typeface="Times New Roman"/>
                <a:cs typeface="Times New Roman"/>
              </a:rPr>
              <a:t>№</a:t>
            </a:r>
            <a:r>
              <a:rPr sz="1800" b="1" spc="480" dirty="0">
                <a:latin typeface="Times New Roman"/>
                <a:cs typeface="Times New Roman"/>
              </a:rPr>
              <a:t>  </a:t>
            </a:r>
            <a:r>
              <a:rPr sz="1800" b="1" dirty="0">
                <a:latin typeface="Times New Roman"/>
                <a:cs typeface="Times New Roman"/>
              </a:rPr>
              <a:t>796</a:t>
            </a:r>
            <a:r>
              <a:rPr sz="1800" b="1" spc="465" dirty="0">
                <a:latin typeface="Times New Roman"/>
                <a:cs typeface="Times New Roman"/>
              </a:rPr>
              <a:t>  </a:t>
            </a:r>
            <a:r>
              <a:rPr sz="1800" b="1" spc="-25" dirty="0">
                <a:latin typeface="Times New Roman"/>
                <a:cs typeface="Times New Roman"/>
              </a:rPr>
              <a:t>«Об </a:t>
            </a:r>
            <a:r>
              <a:rPr sz="1800" b="1" dirty="0">
                <a:latin typeface="Times New Roman"/>
                <a:cs typeface="Times New Roman"/>
              </a:rPr>
              <a:t>утверждении</a:t>
            </a:r>
            <a:r>
              <a:rPr sz="1800" b="1" spc="275" dirty="0">
                <a:latin typeface="Times New Roman"/>
                <a:cs typeface="Times New Roman"/>
              </a:rPr>
              <a:t>  </a:t>
            </a:r>
            <a:r>
              <a:rPr sz="1800" b="1" dirty="0">
                <a:latin typeface="Times New Roman"/>
                <a:cs typeface="Times New Roman"/>
              </a:rPr>
              <a:t>Рекомендаций</a:t>
            </a:r>
            <a:r>
              <a:rPr sz="1800" b="1" spc="275" dirty="0">
                <a:latin typeface="Times New Roman"/>
                <a:cs typeface="Times New Roman"/>
              </a:rPr>
              <a:t>  </a:t>
            </a:r>
            <a:r>
              <a:rPr sz="1800" b="1" dirty="0">
                <a:latin typeface="Times New Roman"/>
                <a:cs typeface="Times New Roman"/>
              </a:rPr>
              <a:t>по</a:t>
            </a:r>
            <a:r>
              <a:rPr sz="1800" b="1" spc="270" dirty="0">
                <a:latin typeface="Times New Roman"/>
                <a:cs typeface="Times New Roman"/>
              </a:rPr>
              <a:t>  </a:t>
            </a:r>
            <a:r>
              <a:rPr sz="1800" b="1" dirty="0">
                <a:latin typeface="Times New Roman"/>
                <a:cs typeface="Times New Roman"/>
              </a:rPr>
              <a:t>выбору</a:t>
            </a:r>
            <a:r>
              <a:rPr sz="1800" b="1" spc="280" dirty="0">
                <a:latin typeface="Times New Roman"/>
                <a:cs typeface="Times New Roman"/>
              </a:rPr>
              <a:t>  </a:t>
            </a:r>
            <a:r>
              <a:rPr sz="1800" b="1" dirty="0">
                <a:latin typeface="Times New Roman"/>
                <a:cs typeface="Times New Roman"/>
              </a:rPr>
              <a:t>метода</a:t>
            </a:r>
            <a:r>
              <a:rPr sz="1800" b="1" spc="270" dirty="0">
                <a:latin typeface="Times New Roman"/>
                <a:cs typeface="Times New Roman"/>
              </a:rPr>
              <a:t>  </a:t>
            </a:r>
            <a:r>
              <a:rPr sz="1800" b="1" spc="-10" dirty="0">
                <a:latin typeface="Times New Roman"/>
                <a:cs typeface="Times New Roman"/>
              </a:rPr>
              <a:t>оценки </a:t>
            </a:r>
            <a:r>
              <a:rPr sz="1800" b="1" dirty="0">
                <a:latin typeface="Times New Roman"/>
                <a:cs typeface="Times New Roman"/>
              </a:rPr>
              <a:t>уровня</a:t>
            </a:r>
            <a:r>
              <a:rPr sz="1800" b="1" spc="44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профессионального</a:t>
            </a:r>
            <a:r>
              <a:rPr sz="1800" b="1" spc="45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риска</a:t>
            </a:r>
            <a:r>
              <a:rPr sz="1800" b="1" spc="459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и</a:t>
            </a:r>
            <a:r>
              <a:rPr sz="1800" b="1" spc="45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по</a:t>
            </a:r>
            <a:r>
              <a:rPr sz="1800" b="1" spc="44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снижению</a:t>
            </a:r>
            <a:r>
              <a:rPr sz="1800" b="1" spc="46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уровня </a:t>
            </a:r>
            <a:r>
              <a:rPr sz="1800" b="1" dirty="0">
                <a:latin typeface="Times New Roman"/>
                <a:cs typeface="Times New Roman"/>
              </a:rPr>
              <a:t>такого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риска».</a:t>
            </a:r>
            <a:endParaRPr sz="1800">
              <a:latin typeface="Times New Roman"/>
              <a:cs typeface="Times New Roman"/>
            </a:endParaRPr>
          </a:p>
          <a:p>
            <a:pPr marL="584200" marR="5080" indent="-229235" algn="just">
              <a:lnSpc>
                <a:spcPct val="96700"/>
              </a:lnSpc>
              <a:spcBef>
                <a:spcPts val="1280"/>
              </a:spcBef>
              <a:buFont typeface="Symbol"/>
              <a:buChar char=""/>
              <a:tabLst>
                <a:tab pos="584835" algn="l"/>
              </a:tabLst>
            </a:pPr>
            <a:r>
              <a:rPr sz="1800" dirty="0">
                <a:latin typeface="Times New Roman"/>
                <a:cs typeface="Times New Roman"/>
              </a:rPr>
              <a:t>Приказ</a:t>
            </a:r>
            <a:r>
              <a:rPr sz="1800" spc="40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Минтруда</a:t>
            </a:r>
            <a:r>
              <a:rPr sz="1800" spc="40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России</a:t>
            </a:r>
            <a:r>
              <a:rPr sz="1800" spc="40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от</a:t>
            </a:r>
            <a:r>
              <a:rPr sz="1800" spc="40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29.10.2021</a:t>
            </a:r>
            <a:r>
              <a:rPr sz="1800" spc="425" dirty="0">
                <a:latin typeface="Times New Roman"/>
                <a:cs typeface="Times New Roman"/>
              </a:rPr>
              <a:t>  </a:t>
            </a:r>
            <a:r>
              <a:rPr sz="1800" b="1" dirty="0">
                <a:latin typeface="Times New Roman"/>
                <a:cs typeface="Times New Roman"/>
              </a:rPr>
              <a:t>№</a:t>
            </a:r>
            <a:r>
              <a:rPr sz="1800" b="1" spc="400" dirty="0">
                <a:latin typeface="Times New Roman"/>
                <a:cs typeface="Times New Roman"/>
              </a:rPr>
              <a:t>  </a:t>
            </a:r>
            <a:r>
              <a:rPr sz="1800" b="1" dirty="0">
                <a:latin typeface="Times New Roman"/>
                <a:cs typeface="Times New Roman"/>
              </a:rPr>
              <a:t>776н</a:t>
            </a:r>
            <a:r>
              <a:rPr sz="1800" b="1" spc="405" dirty="0">
                <a:latin typeface="Times New Roman"/>
                <a:cs typeface="Times New Roman"/>
              </a:rPr>
              <a:t>  </a:t>
            </a:r>
            <a:r>
              <a:rPr sz="1800" b="1" spc="-25" dirty="0">
                <a:latin typeface="Times New Roman"/>
                <a:cs typeface="Times New Roman"/>
              </a:rPr>
              <a:t>«Об </a:t>
            </a:r>
            <a:r>
              <a:rPr sz="1800" b="1" dirty="0">
                <a:latin typeface="Times New Roman"/>
                <a:cs typeface="Times New Roman"/>
              </a:rPr>
              <a:t>утверждении</a:t>
            </a:r>
            <a:r>
              <a:rPr sz="1800" b="1" spc="114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примерного</a:t>
            </a:r>
            <a:r>
              <a:rPr sz="1800" b="1" spc="14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положения</a:t>
            </a:r>
            <a:r>
              <a:rPr sz="1800" b="1" spc="13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о</a:t>
            </a:r>
            <a:r>
              <a:rPr sz="1800" b="1" spc="14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системе</a:t>
            </a:r>
            <a:r>
              <a:rPr sz="1800" b="1" spc="13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управления </a:t>
            </a:r>
            <a:r>
              <a:rPr sz="1800" b="1" dirty="0">
                <a:latin typeface="Times New Roman"/>
                <a:cs typeface="Times New Roman"/>
              </a:rPr>
              <a:t>охраной </a:t>
            </a:r>
            <a:r>
              <a:rPr sz="1800" b="1" spc="-10" dirty="0">
                <a:latin typeface="Times New Roman"/>
                <a:cs typeface="Times New Roman"/>
              </a:rPr>
              <a:t>труда».</a:t>
            </a:r>
            <a:endParaRPr sz="1800">
              <a:latin typeface="Times New Roman"/>
              <a:cs typeface="Times New Roman"/>
            </a:endParaRPr>
          </a:p>
          <a:p>
            <a:pPr marL="584200" marR="6985" algn="just">
              <a:lnSpc>
                <a:spcPct val="95900"/>
              </a:lnSpc>
              <a:spcBef>
                <a:spcPts val="1160"/>
              </a:spcBef>
            </a:pPr>
            <a:r>
              <a:rPr sz="1800" b="1" dirty="0">
                <a:latin typeface="Times New Roman"/>
                <a:cs typeface="Times New Roman"/>
              </a:rPr>
              <a:t>Управление</a:t>
            </a:r>
            <a:r>
              <a:rPr sz="1800" b="1" spc="390" dirty="0">
                <a:latin typeface="Times New Roman"/>
                <a:cs typeface="Times New Roman"/>
              </a:rPr>
              <a:t>  </a:t>
            </a:r>
            <a:r>
              <a:rPr sz="1800" b="1" dirty="0">
                <a:latin typeface="Times New Roman"/>
                <a:cs typeface="Times New Roman"/>
              </a:rPr>
              <a:t>профессиональными</a:t>
            </a:r>
            <a:r>
              <a:rPr sz="1800" b="1" spc="395" dirty="0">
                <a:latin typeface="Times New Roman"/>
                <a:cs typeface="Times New Roman"/>
              </a:rPr>
              <a:t>  </a:t>
            </a:r>
            <a:r>
              <a:rPr sz="1800" b="1" dirty="0">
                <a:latin typeface="Times New Roman"/>
                <a:cs typeface="Times New Roman"/>
              </a:rPr>
              <a:t>рисками</a:t>
            </a:r>
            <a:r>
              <a:rPr sz="1800" b="1" spc="405" dirty="0">
                <a:latin typeface="Times New Roman"/>
                <a:cs typeface="Times New Roman"/>
              </a:rPr>
              <a:t>  </a:t>
            </a:r>
            <a:r>
              <a:rPr sz="1800" spc="-10" dirty="0">
                <a:latin typeface="Times New Roman"/>
                <a:cs typeface="Times New Roman"/>
              </a:rPr>
              <a:t>представляет </a:t>
            </a:r>
            <a:r>
              <a:rPr sz="1800" dirty="0">
                <a:latin typeface="Times New Roman"/>
                <a:cs typeface="Times New Roman"/>
              </a:rPr>
              <a:t>собой</a:t>
            </a:r>
            <a:r>
              <a:rPr sz="1800" spc="8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комплекс</a:t>
            </a:r>
            <a:r>
              <a:rPr sz="1800" spc="9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взаимосвязанных</a:t>
            </a:r>
            <a:r>
              <a:rPr sz="1800" spc="9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мероприятий</a:t>
            </a:r>
            <a:r>
              <a:rPr sz="1800" spc="9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90" dirty="0">
                <a:latin typeface="Times New Roman"/>
                <a:cs typeface="Times New Roman"/>
              </a:rPr>
              <a:t>  </a:t>
            </a:r>
            <a:r>
              <a:rPr sz="1800" spc="-10" dirty="0">
                <a:latin typeface="Times New Roman"/>
                <a:cs typeface="Times New Roman"/>
              </a:rPr>
              <a:t>процедур, </a:t>
            </a:r>
            <a:r>
              <a:rPr sz="1800" dirty="0">
                <a:latin typeface="Times New Roman"/>
                <a:cs typeface="Times New Roman"/>
              </a:rPr>
              <a:t>являющихся</a:t>
            </a:r>
            <a:r>
              <a:rPr sz="1800" spc="1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элементами</a:t>
            </a:r>
            <a:r>
              <a:rPr sz="1800" spc="1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системы</a:t>
            </a:r>
            <a:r>
              <a:rPr sz="1800" spc="1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управления</a:t>
            </a:r>
            <a:r>
              <a:rPr sz="1800" spc="1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охраной</a:t>
            </a:r>
            <a:r>
              <a:rPr sz="1800" spc="1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труда</a:t>
            </a:r>
            <a:r>
              <a:rPr sz="1800" spc="155" dirty="0">
                <a:latin typeface="Times New Roman"/>
                <a:cs typeface="Times New Roman"/>
              </a:rPr>
              <a:t> </a:t>
            </a:r>
            <a:r>
              <a:rPr sz="1800" spc="-50" dirty="0">
                <a:latin typeface="Times New Roman"/>
                <a:cs typeface="Times New Roman"/>
              </a:rPr>
              <a:t>и </a:t>
            </a:r>
            <a:r>
              <a:rPr sz="1800" dirty="0">
                <a:latin typeface="Times New Roman"/>
                <a:cs typeface="Times New Roman"/>
              </a:rPr>
              <a:t>включающих</a:t>
            </a:r>
            <a:r>
              <a:rPr sz="1800" spc="355" dirty="0">
                <a:latin typeface="Times New Roman"/>
                <a:cs typeface="Times New Roman"/>
              </a:rPr>
              <a:t>  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355" dirty="0">
                <a:latin typeface="Times New Roman"/>
                <a:cs typeface="Times New Roman"/>
              </a:rPr>
              <a:t>   </a:t>
            </a:r>
            <a:r>
              <a:rPr sz="1800" dirty="0">
                <a:latin typeface="Times New Roman"/>
                <a:cs typeface="Times New Roman"/>
              </a:rPr>
              <a:t>себя</a:t>
            </a:r>
            <a:r>
              <a:rPr sz="1800" spc="355" dirty="0">
                <a:latin typeface="Times New Roman"/>
                <a:cs typeface="Times New Roman"/>
              </a:rPr>
              <a:t>   </a:t>
            </a:r>
            <a:r>
              <a:rPr sz="1800" dirty="0">
                <a:latin typeface="Times New Roman"/>
                <a:cs typeface="Times New Roman"/>
              </a:rPr>
              <a:t>выявление</a:t>
            </a:r>
            <a:r>
              <a:rPr sz="1800" spc="360" dirty="0">
                <a:latin typeface="Times New Roman"/>
                <a:cs typeface="Times New Roman"/>
              </a:rPr>
              <a:t>   </a:t>
            </a:r>
            <a:r>
              <a:rPr sz="1800" dirty="0">
                <a:latin typeface="Times New Roman"/>
                <a:cs typeface="Times New Roman"/>
              </a:rPr>
              <a:t>опасностей,</a:t>
            </a:r>
            <a:r>
              <a:rPr sz="1800" spc="360" dirty="0">
                <a:latin typeface="Times New Roman"/>
                <a:cs typeface="Times New Roman"/>
              </a:rPr>
              <a:t>   </a:t>
            </a:r>
            <a:r>
              <a:rPr sz="1800" spc="-10" dirty="0">
                <a:latin typeface="Times New Roman"/>
                <a:cs typeface="Times New Roman"/>
              </a:rPr>
              <a:t>оценку </a:t>
            </a:r>
            <a:r>
              <a:rPr sz="1800" dirty="0">
                <a:latin typeface="Times New Roman"/>
                <a:cs typeface="Times New Roman"/>
              </a:rPr>
              <a:t>профессиональных</a:t>
            </a:r>
            <a:r>
              <a:rPr sz="1800" spc="5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рисков</a:t>
            </a:r>
            <a:r>
              <a:rPr sz="1800" spc="6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5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применение</a:t>
            </a:r>
            <a:r>
              <a:rPr sz="1800" spc="5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мер</a:t>
            </a:r>
            <a:r>
              <a:rPr sz="1800" spc="6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по</a:t>
            </a:r>
            <a:r>
              <a:rPr sz="1800" spc="59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снижению </a:t>
            </a:r>
            <a:r>
              <a:rPr sz="1800" dirty="0">
                <a:latin typeface="Times New Roman"/>
                <a:cs typeface="Times New Roman"/>
              </a:rPr>
              <a:t>уровней</a:t>
            </a:r>
            <a:r>
              <a:rPr sz="1800" spc="320" dirty="0">
                <a:latin typeface="Times New Roman"/>
                <a:cs typeface="Times New Roman"/>
              </a:rPr>
              <a:t>   </a:t>
            </a:r>
            <a:r>
              <a:rPr sz="1800" dirty="0">
                <a:latin typeface="Times New Roman"/>
                <a:cs typeface="Times New Roman"/>
              </a:rPr>
              <a:t>профессиональных</a:t>
            </a:r>
            <a:r>
              <a:rPr sz="1800" spc="325" dirty="0">
                <a:latin typeface="Times New Roman"/>
                <a:cs typeface="Times New Roman"/>
              </a:rPr>
              <a:t>   </a:t>
            </a:r>
            <a:r>
              <a:rPr sz="1800" dirty="0">
                <a:latin typeface="Times New Roman"/>
                <a:cs typeface="Times New Roman"/>
              </a:rPr>
              <a:t>рисков</a:t>
            </a:r>
            <a:r>
              <a:rPr sz="1800" spc="325" dirty="0">
                <a:latin typeface="Times New Roman"/>
                <a:cs typeface="Times New Roman"/>
              </a:rPr>
              <a:t>   </a:t>
            </a:r>
            <a:r>
              <a:rPr sz="1800" dirty="0">
                <a:latin typeface="Times New Roman"/>
                <a:cs typeface="Times New Roman"/>
              </a:rPr>
              <a:t>или</a:t>
            </a:r>
            <a:r>
              <a:rPr sz="1800" spc="325" dirty="0">
                <a:latin typeface="Times New Roman"/>
                <a:cs typeface="Times New Roman"/>
              </a:rPr>
              <a:t>   </a:t>
            </a:r>
            <a:r>
              <a:rPr sz="1800" spc="-10" dirty="0">
                <a:latin typeface="Times New Roman"/>
                <a:cs typeface="Times New Roman"/>
              </a:rPr>
              <a:t>недопущению </a:t>
            </a:r>
            <a:r>
              <a:rPr sz="1800" dirty="0">
                <a:latin typeface="Times New Roman"/>
                <a:cs typeface="Times New Roman"/>
              </a:rPr>
              <a:t>повышения</a:t>
            </a:r>
            <a:r>
              <a:rPr sz="1800" spc="6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их</a:t>
            </a:r>
            <a:r>
              <a:rPr sz="1800" spc="5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уровней,</a:t>
            </a:r>
            <a:r>
              <a:rPr sz="1800" spc="6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контроль</a:t>
            </a:r>
            <a:r>
              <a:rPr sz="1800" spc="6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6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пересмотр</a:t>
            </a:r>
            <a:r>
              <a:rPr sz="1800" spc="6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выявленных </a:t>
            </a:r>
            <a:r>
              <a:rPr sz="1800" dirty="0">
                <a:latin typeface="Times New Roman"/>
                <a:cs typeface="Times New Roman"/>
              </a:rPr>
              <a:t>профессиональных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рисков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(п.18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Пр.</a:t>
            </a:r>
            <a:r>
              <a:rPr sz="1800" spc="-10" dirty="0">
                <a:latin typeface="Times New Roman"/>
                <a:cs typeface="Times New Roman"/>
              </a:rPr>
              <a:t> 776).</a:t>
            </a:r>
            <a:endParaRPr sz="1800">
              <a:latin typeface="Times New Roman"/>
              <a:cs typeface="Times New Roman"/>
            </a:endParaRPr>
          </a:p>
          <a:p>
            <a:pPr marL="584200">
              <a:lnSpc>
                <a:spcPct val="100000"/>
              </a:lnSpc>
              <a:spcBef>
                <a:spcPts val="1100"/>
              </a:spcBef>
            </a:pPr>
            <a:r>
              <a:rPr sz="1800" dirty="0">
                <a:latin typeface="Times New Roman"/>
                <a:cs typeface="Times New Roman"/>
              </a:rPr>
              <a:t>Пп.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19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–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27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Приказа №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776.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6848" y="301243"/>
            <a:ext cx="6192520" cy="929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91664" marR="5080" indent="-1658620">
              <a:lnSpc>
                <a:spcPct val="110600"/>
              </a:lnSpc>
              <a:spcBef>
                <a:spcPts val="100"/>
              </a:spcBef>
            </a:pPr>
            <a:r>
              <a:rPr sz="1800" b="1" dirty="0">
                <a:latin typeface="Times New Roman"/>
                <a:cs typeface="Times New Roman"/>
              </a:rPr>
              <a:t>Статья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214.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Обязанности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работодателя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в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области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охраны </a:t>
            </a:r>
            <a:r>
              <a:rPr sz="1800" b="1" dirty="0">
                <a:latin typeface="Times New Roman"/>
                <a:cs typeface="Times New Roman"/>
              </a:rPr>
              <a:t>труда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(взамен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ст.212)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1800" dirty="0">
                <a:latin typeface="Times New Roman"/>
                <a:cs typeface="Times New Roman"/>
              </a:rPr>
              <a:t>Работодатель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обязан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обеспечить: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6963" y="1232661"/>
            <a:ext cx="686498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90855" algn="l"/>
                <a:tab pos="2051685" algn="l"/>
                <a:tab pos="3148330" algn="l"/>
                <a:tab pos="4305300" algn="l"/>
                <a:tab pos="5143500" algn="l"/>
              </a:tabLst>
            </a:pPr>
            <a:r>
              <a:rPr sz="1800" spc="-25" dirty="0">
                <a:latin typeface="Times New Roman"/>
                <a:cs typeface="Times New Roman"/>
              </a:rPr>
              <a:t>3)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соответствие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каждого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рабочего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места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государственным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6963" y="1385062"/>
            <a:ext cx="6867525" cy="118872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z="1800" dirty="0">
                <a:latin typeface="Times New Roman"/>
                <a:cs typeface="Times New Roman"/>
              </a:rPr>
              <a:t>нормативным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требованиям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охраны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труда;</a:t>
            </a:r>
            <a:endParaRPr sz="1800">
              <a:latin typeface="Times New Roman"/>
              <a:cs typeface="Times New Roman"/>
            </a:endParaRPr>
          </a:p>
          <a:p>
            <a:pPr marL="12700" marR="5080">
              <a:lnSpc>
                <a:spcPct val="112799"/>
              </a:lnSpc>
              <a:spcBef>
                <a:spcPts val="919"/>
              </a:spcBef>
            </a:pPr>
            <a:r>
              <a:rPr sz="1800" dirty="0">
                <a:latin typeface="Times New Roman"/>
                <a:cs typeface="Times New Roman"/>
              </a:rPr>
              <a:t>Приказ</a:t>
            </a:r>
            <a:r>
              <a:rPr sz="1800" spc="25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Минтруда</a:t>
            </a:r>
            <a:r>
              <a:rPr sz="1800" spc="2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России</a:t>
            </a:r>
            <a:r>
              <a:rPr sz="1800" spc="2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от</a:t>
            </a:r>
            <a:r>
              <a:rPr sz="1800" spc="2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29.10.2021</a:t>
            </a:r>
            <a:r>
              <a:rPr sz="1800" spc="29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№</a:t>
            </a:r>
            <a:r>
              <a:rPr sz="1800" b="1" spc="27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774н</a:t>
            </a:r>
            <a:r>
              <a:rPr sz="1800" b="1" spc="26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«Об</a:t>
            </a:r>
            <a:r>
              <a:rPr sz="1800" b="1" spc="27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утверждении </a:t>
            </a:r>
            <a:r>
              <a:rPr sz="1800" b="1" dirty="0">
                <a:latin typeface="Times New Roman"/>
                <a:cs typeface="Times New Roman"/>
              </a:rPr>
              <a:t>общих</a:t>
            </a:r>
            <a:r>
              <a:rPr sz="1800" b="1" spc="-3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требований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к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организации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безопасного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рабочего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места»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6963" y="2666746"/>
            <a:ext cx="6867525" cy="1667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06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Требования</a:t>
            </a:r>
            <a:r>
              <a:rPr sz="1800" spc="39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к</a:t>
            </a:r>
            <a:r>
              <a:rPr sz="1800" spc="40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УТ,</a:t>
            </a:r>
            <a:r>
              <a:rPr sz="1800" spc="40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эргономике</a:t>
            </a:r>
            <a:r>
              <a:rPr sz="1800" spc="40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рабочего</a:t>
            </a:r>
            <a:r>
              <a:rPr sz="1800" spc="40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места,</a:t>
            </a:r>
            <a:r>
              <a:rPr sz="1800" spc="409" dirty="0">
                <a:latin typeface="Times New Roman"/>
                <a:cs typeface="Times New Roman"/>
              </a:rPr>
              <a:t>  </a:t>
            </a:r>
            <a:r>
              <a:rPr sz="1800" spc="-10" dirty="0">
                <a:latin typeface="Times New Roman"/>
                <a:cs typeface="Times New Roman"/>
              </a:rPr>
              <a:t>безопасности </a:t>
            </a:r>
            <a:r>
              <a:rPr sz="1800" dirty="0">
                <a:latin typeface="Times New Roman"/>
                <a:cs typeface="Times New Roman"/>
              </a:rPr>
              <a:t>производственного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оборудования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иных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средств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предметов</a:t>
            </a:r>
            <a:r>
              <a:rPr sz="1800" spc="7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труда, </a:t>
            </a:r>
            <a:r>
              <a:rPr sz="1800" dirty="0">
                <a:latin typeface="Times New Roman"/>
                <a:cs typeface="Times New Roman"/>
              </a:rPr>
              <a:t>разметка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сигнальная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знаки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безопасности,</a:t>
            </a:r>
            <a:r>
              <a:rPr sz="1800" spc="-10" dirty="0">
                <a:latin typeface="Times New Roman"/>
                <a:cs typeface="Times New Roman"/>
              </a:rPr>
              <a:t> санитария.</a:t>
            </a:r>
            <a:endParaRPr sz="1800">
              <a:latin typeface="Times New Roman"/>
              <a:cs typeface="Times New Roman"/>
            </a:endParaRPr>
          </a:p>
          <a:p>
            <a:pPr marL="12700" marR="8890" algn="just">
              <a:lnSpc>
                <a:spcPct val="110600"/>
              </a:lnSpc>
              <a:spcBef>
                <a:spcPts val="980"/>
              </a:spcBef>
            </a:pPr>
            <a:r>
              <a:rPr sz="1800" dirty="0">
                <a:latin typeface="Times New Roman"/>
                <a:cs typeface="Times New Roman"/>
              </a:rPr>
              <a:t>При</a:t>
            </a:r>
            <a:r>
              <a:rPr sz="1800" spc="12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необходимости,</a:t>
            </a:r>
            <a:r>
              <a:rPr sz="1800" spc="12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включить</a:t>
            </a:r>
            <a:r>
              <a:rPr sz="1800" spc="13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12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план</a:t>
            </a:r>
            <a:r>
              <a:rPr sz="1800" spc="12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мероприятий</a:t>
            </a:r>
            <a:r>
              <a:rPr sz="1800" spc="12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расходы</a:t>
            </a:r>
            <a:r>
              <a:rPr sz="1800" spc="130" dirty="0">
                <a:latin typeface="Times New Roman"/>
                <a:cs typeface="Times New Roman"/>
              </a:rPr>
              <a:t>  </a:t>
            </a:r>
            <a:r>
              <a:rPr sz="1800" spc="-25" dirty="0">
                <a:latin typeface="Times New Roman"/>
                <a:cs typeface="Times New Roman"/>
              </a:rPr>
              <a:t>на </a:t>
            </a:r>
            <a:r>
              <a:rPr sz="1800" dirty="0">
                <a:latin typeface="Times New Roman"/>
                <a:cs typeface="Times New Roman"/>
              </a:rPr>
              <a:t>организацию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РМ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соответствии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требованиями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ОТ.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963" y="301243"/>
            <a:ext cx="6865620" cy="3607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12670" marR="227965" indent="-1630045" algn="just">
              <a:lnSpc>
                <a:spcPct val="110600"/>
              </a:lnSpc>
              <a:spcBef>
                <a:spcPts val="100"/>
              </a:spcBef>
            </a:pPr>
            <a:r>
              <a:rPr sz="1800" b="1" dirty="0">
                <a:latin typeface="Times New Roman"/>
                <a:cs typeface="Times New Roman"/>
              </a:rPr>
              <a:t>Статья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214.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Обязанности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работодателя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в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области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охраны </a:t>
            </a:r>
            <a:r>
              <a:rPr sz="1800" b="1" dirty="0">
                <a:latin typeface="Times New Roman"/>
                <a:cs typeface="Times New Roman"/>
              </a:rPr>
              <a:t>труда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(взамен</a:t>
            </a:r>
            <a:r>
              <a:rPr sz="1800" b="1" spc="43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ст.212)</a:t>
            </a:r>
            <a:endParaRPr sz="1800">
              <a:latin typeface="Times New Roman"/>
              <a:cs typeface="Times New Roman"/>
            </a:endParaRPr>
          </a:p>
          <a:p>
            <a:pPr marL="462280" algn="just">
              <a:lnSpc>
                <a:spcPct val="100000"/>
              </a:lnSpc>
              <a:spcBef>
                <a:spcPts val="180"/>
              </a:spcBef>
            </a:pPr>
            <a:r>
              <a:rPr sz="1800" dirty="0">
                <a:latin typeface="Times New Roman"/>
                <a:cs typeface="Times New Roman"/>
              </a:rPr>
              <a:t>Работодатель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обязан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обеспечить:</a:t>
            </a:r>
            <a:endParaRPr sz="1800">
              <a:latin typeface="Times New Roman"/>
              <a:cs typeface="Times New Roman"/>
            </a:endParaRPr>
          </a:p>
          <a:p>
            <a:pPr marL="12700" marR="5080" algn="just">
              <a:lnSpc>
                <a:spcPts val="2390"/>
              </a:lnSpc>
              <a:spcBef>
                <a:spcPts val="105"/>
              </a:spcBef>
            </a:pPr>
            <a:r>
              <a:rPr sz="1800" dirty="0">
                <a:latin typeface="Times New Roman"/>
                <a:cs typeface="Times New Roman"/>
              </a:rPr>
              <a:t>25)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соблюдение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установленных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для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отдельных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категорий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работников </a:t>
            </a:r>
            <a:r>
              <a:rPr sz="1800" dirty="0">
                <a:latin typeface="Times New Roman"/>
                <a:cs typeface="Times New Roman"/>
              </a:rPr>
              <a:t>ограничений</a:t>
            </a:r>
            <a:r>
              <a:rPr sz="1800" spc="2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на</a:t>
            </a:r>
            <a:r>
              <a:rPr sz="1800" spc="2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привлечение</a:t>
            </a:r>
            <a:r>
              <a:rPr sz="1800" spc="1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их</a:t>
            </a:r>
            <a:r>
              <a:rPr sz="1800" spc="2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к</a:t>
            </a:r>
            <a:r>
              <a:rPr sz="1800" spc="20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выполнению</a:t>
            </a:r>
            <a:r>
              <a:rPr sz="1800" spc="2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работ</a:t>
            </a:r>
            <a:r>
              <a:rPr sz="1800" spc="20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2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вредными</a:t>
            </a:r>
            <a:r>
              <a:rPr sz="1800" spc="204" dirty="0">
                <a:latin typeface="Times New Roman"/>
                <a:cs typeface="Times New Roman"/>
              </a:rPr>
              <a:t> </a:t>
            </a:r>
            <a:r>
              <a:rPr sz="1800" spc="-50" dirty="0">
                <a:latin typeface="Times New Roman"/>
                <a:cs typeface="Times New Roman"/>
              </a:rPr>
              <a:t>и </a:t>
            </a:r>
            <a:r>
              <a:rPr sz="1800" dirty="0">
                <a:latin typeface="Times New Roman"/>
                <a:cs typeface="Times New Roman"/>
              </a:rPr>
              <a:t>(или)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опасными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условиями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труда</a:t>
            </a:r>
            <a:endParaRPr sz="1800">
              <a:latin typeface="Times New Roman"/>
              <a:cs typeface="Times New Roman"/>
            </a:endParaRPr>
          </a:p>
          <a:p>
            <a:pPr marL="12700" marR="6350" algn="just">
              <a:lnSpc>
                <a:spcPct val="110600"/>
              </a:lnSpc>
              <a:spcBef>
                <a:spcPts val="894"/>
              </a:spcBef>
            </a:pPr>
            <a:r>
              <a:rPr sz="1800" b="1" dirty="0">
                <a:latin typeface="Times New Roman"/>
                <a:cs typeface="Times New Roman"/>
              </a:rPr>
              <a:t>Статья</a:t>
            </a:r>
            <a:r>
              <a:rPr sz="1800" b="1" spc="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253.</a:t>
            </a:r>
            <a:r>
              <a:rPr sz="1800" b="1" spc="3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Обеспечение</a:t>
            </a:r>
            <a:r>
              <a:rPr sz="1800" b="1" spc="3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охраны</a:t>
            </a:r>
            <a:r>
              <a:rPr sz="1800" b="1" spc="3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здоровья</a:t>
            </a:r>
            <a:r>
              <a:rPr sz="1800" b="1" spc="3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женщин</a:t>
            </a:r>
            <a:r>
              <a:rPr sz="1800" b="1" spc="2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на</a:t>
            </a:r>
            <a:r>
              <a:rPr sz="1800" b="1" spc="3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отдельных </a:t>
            </a:r>
            <a:r>
              <a:rPr sz="1800" b="1" dirty="0">
                <a:latin typeface="Times New Roman"/>
                <a:cs typeface="Times New Roman"/>
              </a:rPr>
              <a:t>работах</a:t>
            </a:r>
            <a:r>
              <a:rPr sz="1800" b="1" spc="-35" dirty="0">
                <a:latin typeface="Times New Roman"/>
                <a:cs typeface="Times New Roman"/>
              </a:rPr>
              <a:t> </a:t>
            </a:r>
            <a:r>
              <a:rPr sz="1800" b="1" spc="-25" dirty="0">
                <a:latin typeface="Times New Roman"/>
                <a:cs typeface="Times New Roman"/>
              </a:rPr>
              <a:t>(*)</a:t>
            </a:r>
            <a:endParaRPr sz="18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11200"/>
              </a:lnSpc>
              <a:spcBef>
                <a:spcPts val="935"/>
              </a:spcBef>
            </a:pPr>
            <a:r>
              <a:rPr sz="1800" dirty="0">
                <a:latin typeface="Times New Roman"/>
                <a:cs typeface="Times New Roman"/>
              </a:rPr>
              <a:t>Приказ</a:t>
            </a:r>
            <a:r>
              <a:rPr sz="1800" spc="3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Минтруда</a:t>
            </a:r>
            <a:r>
              <a:rPr sz="1800" spc="3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России</a:t>
            </a:r>
            <a:r>
              <a:rPr sz="1800" spc="3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от</a:t>
            </a:r>
            <a:r>
              <a:rPr sz="1800" spc="3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14.09.2021</a:t>
            </a:r>
            <a:r>
              <a:rPr sz="1800" spc="35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N</a:t>
            </a:r>
            <a:r>
              <a:rPr sz="1800" b="1" spc="33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629н</a:t>
            </a:r>
            <a:r>
              <a:rPr sz="1800" b="1" spc="33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«Об</a:t>
            </a:r>
            <a:r>
              <a:rPr sz="1800" b="1" spc="32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утверждении </a:t>
            </a:r>
            <a:r>
              <a:rPr sz="1800" b="1" dirty="0">
                <a:latin typeface="Times New Roman"/>
                <a:cs typeface="Times New Roman"/>
              </a:rPr>
              <a:t>предельно</a:t>
            </a:r>
            <a:r>
              <a:rPr sz="1800" b="1" spc="17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допустимых</a:t>
            </a:r>
            <a:r>
              <a:rPr sz="1800" b="1" spc="17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норм</a:t>
            </a:r>
            <a:r>
              <a:rPr sz="1800" b="1" spc="18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нагрузок</a:t>
            </a:r>
            <a:r>
              <a:rPr sz="1800" b="1" spc="17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для</a:t>
            </a:r>
            <a:r>
              <a:rPr sz="1800" b="1" spc="17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женщин</a:t>
            </a:r>
            <a:r>
              <a:rPr sz="1800" b="1" spc="17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при</a:t>
            </a:r>
            <a:r>
              <a:rPr sz="1800" b="1" spc="17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подъеме </a:t>
            </a:r>
            <a:r>
              <a:rPr sz="1800" b="1" dirty="0">
                <a:latin typeface="Times New Roman"/>
                <a:cs typeface="Times New Roman"/>
              </a:rPr>
              <a:t>и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перемещении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тяжестей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вручную»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6963" y="4032630"/>
            <a:ext cx="686815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23619" algn="l"/>
                <a:tab pos="1936114" algn="l"/>
                <a:tab pos="3020695" algn="l"/>
                <a:tab pos="3600450" algn="l"/>
                <a:tab pos="5184140" algn="l"/>
                <a:tab pos="5494020" algn="l"/>
                <a:tab pos="5917565" algn="l"/>
                <a:tab pos="6316345" algn="l"/>
                <a:tab pos="6740525" algn="l"/>
              </a:tabLst>
            </a:pPr>
            <a:r>
              <a:rPr sz="1800" spc="-10" dirty="0">
                <a:latin typeface="Times New Roman"/>
                <a:cs typeface="Times New Roman"/>
              </a:rPr>
              <a:t>Разовый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подъем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тяжестей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20" dirty="0">
                <a:latin typeface="Times New Roman"/>
                <a:cs typeface="Times New Roman"/>
              </a:rPr>
              <a:t>(</a:t>
            </a:r>
            <a:r>
              <a:rPr sz="1800" u="sng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без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1800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перемещения</a:t>
            </a:r>
            <a:r>
              <a:rPr sz="1800" spc="-10" dirty="0">
                <a:latin typeface="Times New Roman"/>
                <a:cs typeface="Times New Roman"/>
              </a:rPr>
              <a:t>)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50" dirty="0">
                <a:latin typeface="Times New Roman"/>
                <a:cs typeface="Times New Roman"/>
              </a:rPr>
              <a:t>–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25" dirty="0">
                <a:latin typeface="Times New Roman"/>
                <a:cs typeface="Times New Roman"/>
              </a:rPr>
              <a:t>15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25" dirty="0">
                <a:latin typeface="Times New Roman"/>
                <a:cs typeface="Times New Roman"/>
              </a:rPr>
              <a:t>кг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25" dirty="0">
                <a:latin typeface="Times New Roman"/>
                <a:cs typeface="Times New Roman"/>
              </a:rPr>
              <a:t>(!)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50" dirty="0">
                <a:latin typeface="Times New Roman"/>
                <a:cs typeface="Times New Roman"/>
              </a:rPr>
              <a:t>–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6963" y="4185030"/>
            <a:ext cx="6868159" cy="282067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300"/>
              </a:spcBef>
            </a:pPr>
            <a:r>
              <a:rPr sz="1800" dirty="0">
                <a:latin typeface="Times New Roman"/>
                <a:cs typeface="Times New Roman"/>
              </a:rPr>
              <a:t>соответствует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п.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34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ПОТ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при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погрузо-разгрузочных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работах.</a:t>
            </a:r>
            <a:endParaRPr sz="18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10400"/>
              </a:lnSpc>
              <a:spcBef>
                <a:spcPts val="975"/>
              </a:spcBef>
            </a:pPr>
            <a:r>
              <a:rPr sz="1800" dirty="0">
                <a:latin typeface="Times New Roman"/>
                <a:cs typeface="Times New Roman"/>
              </a:rPr>
              <a:t>Новая</a:t>
            </a:r>
            <a:r>
              <a:rPr sz="1800" spc="2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редакция</a:t>
            </a:r>
            <a:r>
              <a:rPr sz="1800" spc="2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приказа</a:t>
            </a:r>
            <a:r>
              <a:rPr sz="1800" spc="2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Минтруда</a:t>
            </a:r>
            <a:r>
              <a:rPr sz="1800" spc="25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России</a:t>
            </a:r>
            <a:r>
              <a:rPr sz="1800" spc="25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от</a:t>
            </a:r>
            <a:r>
              <a:rPr sz="1800" spc="2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18.07.2019</a:t>
            </a:r>
            <a:r>
              <a:rPr sz="1800" spc="28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N</a:t>
            </a:r>
            <a:r>
              <a:rPr sz="1800" b="1" spc="24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512н</a:t>
            </a:r>
            <a:r>
              <a:rPr sz="1800" b="1" spc="25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(</a:t>
            </a:r>
            <a:r>
              <a:rPr sz="1800" b="1" spc="-25" dirty="0">
                <a:latin typeface="Times New Roman"/>
                <a:cs typeface="Times New Roman"/>
              </a:rPr>
              <a:t>в </a:t>
            </a:r>
            <a:r>
              <a:rPr sz="1800" b="1" dirty="0">
                <a:latin typeface="Times New Roman"/>
                <a:cs typeface="Times New Roman"/>
              </a:rPr>
              <a:t>ред.</a:t>
            </a:r>
            <a:r>
              <a:rPr sz="1800" b="1" spc="48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приказа</a:t>
            </a:r>
            <a:r>
              <a:rPr sz="1800" b="1" spc="48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от</a:t>
            </a:r>
            <a:r>
              <a:rPr sz="1800" b="1" spc="47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13.05.2021</a:t>
            </a:r>
            <a:r>
              <a:rPr sz="1800" b="1" spc="46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№</a:t>
            </a:r>
            <a:r>
              <a:rPr sz="1800" b="1" spc="484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313н</a:t>
            </a:r>
            <a:r>
              <a:rPr sz="1800" dirty="0">
                <a:latin typeface="Times New Roman"/>
                <a:cs typeface="Times New Roman"/>
              </a:rPr>
              <a:t>)</a:t>
            </a:r>
            <a:r>
              <a:rPr sz="1800" spc="47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«Об</a:t>
            </a:r>
            <a:r>
              <a:rPr sz="1800" b="1" spc="46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утверждении</a:t>
            </a:r>
            <a:r>
              <a:rPr sz="1800" b="1" spc="48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перечня </a:t>
            </a:r>
            <a:r>
              <a:rPr sz="1800" b="1" dirty="0">
                <a:latin typeface="Times New Roman"/>
                <a:cs typeface="Times New Roman"/>
              </a:rPr>
              <a:t>производств,</a:t>
            </a:r>
            <a:r>
              <a:rPr sz="1800" b="1" spc="19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работ</a:t>
            </a:r>
            <a:r>
              <a:rPr sz="1800" b="1" spc="18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и</a:t>
            </a:r>
            <a:r>
              <a:rPr sz="1800" b="1" spc="18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должностей</a:t>
            </a:r>
            <a:r>
              <a:rPr sz="1800" b="1" spc="19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с</a:t>
            </a:r>
            <a:r>
              <a:rPr sz="1800" b="1" spc="19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вредными</a:t>
            </a:r>
            <a:r>
              <a:rPr sz="1800" b="1" spc="18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и</a:t>
            </a:r>
            <a:r>
              <a:rPr sz="1800" b="1" spc="18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(или)</a:t>
            </a:r>
            <a:r>
              <a:rPr sz="1800" b="1" spc="19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опасными </a:t>
            </a:r>
            <a:r>
              <a:rPr sz="1800" b="1" dirty="0">
                <a:latin typeface="Times New Roman"/>
                <a:cs typeface="Times New Roman"/>
              </a:rPr>
              <a:t>условиями</a:t>
            </a:r>
            <a:r>
              <a:rPr sz="1800" b="1" spc="1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труда,</a:t>
            </a:r>
            <a:r>
              <a:rPr sz="1800" b="1" spc="12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на</a:t>
            </a:r>
            <a:r>
              <a:rPr sz="1800" b="1" spc="1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которых</a:t>
            </a:r>
            <a:r>
              <a:rPr sz="1800" b="1" spc="12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ограничивается</a:t>
            </a:r>
            <a:r>
              <a:rPr sz="1800" b="1" spc="114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применение</a:t>
            </a:r>
            <a:r>
              <a:rPr sz="1800" b="1" spc="12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труда </a:t>
            </a:r>
            <a:r>
              <a:rPr sz="1800" b="1" dirty="0">
                <a:latin typeface="Times New Roman"/>
                <a:cs typeface="Times New Roman"/>
              </a:rPr>
              <a:t>женщин»:</a:t>
            </a:r>
            <a:r>
              <a:rPr sz="1800" b="1" spc="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конкретизированы</a:t>
            </a:r>
            <a:r>
              <a:rPr sz="1800" spc="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профессии</a:t>
            </a:r>
            <a:r>
              <a:rPr sz="1800" spc="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для</a:t>
            </a:r>
            <a:r>
              <a:rPr sz="1800" spc="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пп.</a:t>
            </a:r>
            <a:r>
              <a:rPr sz="1800" spc="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19,37;</a:t>
            </a:r>
            <a:r>
              <a:rPr sz="1800" spc="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утратил</a:t>
            </a:r>
            <a:r>
              <a:rPr sz="1800" spc="9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силу </a:t>
            </a:r>
            <a:r>
              <a:rPr sz="1800" dirty="0">
                <a:latin typeface="Times New Roman"/>
                <a:cs typeface="Times New Roman"/>
              </a:rPr>
              <a:t>п.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б)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п.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57; исправлены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опечатки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 </a:t>
            </a:r>
            <a:r>
              <a:rPr sz="1800" spc="-10" dirty="0">
                <a:latin typeface="Times New Roman"/>
                <a:cs typeface="Times New Roman"/>
              </a:rPr>
              <a:t>тексте.</a:t>
            </a:r>
            <a:endParaRPr sz="18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1210"/>
              </a:spcBef>
            </a:pP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114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01.03.2022</a:t>
            </a:r>
            <a:r>
              <a:rPr sz="1800" spc="10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женщины</a:t>
            </a:r>
            <a:r>
              <a:rPr sz="1800" spc="114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могут</a:t>
            </a:r>
            <a:r>
              <a:rPr sz="1800" spc="114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работать</a:t>
            </a:r>
            <a:r>
              <a:rPr sz="1800" spc="12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авиационным</a:t>
            </a:r>
            <a:r>
              <a:rPr sz="1800" spc="114" dirty="0">
                <a:latin typeface="Times New Roman"/>
                <a:cs typeface="Times New Roman"/>
              </a:rPr>
              <a:t>  </a:t>
            </a:r>
            <a:r>
              <a:rPr sz="1800" spc="-10" dirty="0">
                <a:latin typeface="Times New Roman"/>
                <a:cs typeface="Times New Roman"/>
              </a:rPr>
              <a:t>механиком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6963" y="6980300"/>
            <a:ext cx="6866890" cy="629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00"/>
              </a:spcBef>
              <a:tabLst>
                <a:tab pos="1402080" algn="l"/>
                <a:tab pos="1943100" algn="l"/>
                <a:tab pos="2380615" algn="l"/>
                <a:tab pos="2746375" algn="l"/>
                <a:tab pos="3036570" algn="l"/>
                <a:tab pos="3464560" algn="l"/>
                <a:tab pos="4930140" algn="l"/>
                <a:tab pos="5295265" algn="l"/>
                <a:tab pos="5474970" algn="l"/>
                <a:tab pos="6728459" algn="l"/>
              </a:tabLst>
            </a:pPr>
            <a:r>
              <a:rPr sz="1800" spc="-10" dirty="0">
                <a:latin typeface="Times New Roman"/>
                <a:cs typeface="Times New Roman"/>
              </a:rPr>
              <a:t>(техником)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25" dirty="0">
                <a:latin typeface="Times New Roman"/>
                <a:cs typeface="Times New Roman"/>
              </a:rPr>
              <a:t>по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планеру</a:t>
            </a:r>
            <a:r>
              <a:rPr sz="1800" dirty="0">
                <a:latin typeface="Times New Roman"/>
                <a:cs typeface="Times New Roman"/>
              </a:rPr>
              <a:t>		</a:t>
            </a:r>
            <a:r>
              <a:rPr sz="1800" spc="-50" dirty="0">
                <a:latin typeface="Times New Roman"/>
                <a:cs typeface="Times New Roman"/>
              </a:rPr>
              <a:t>и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двигателям,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4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по</a:t>
            </a:r>
            <a:r>
              <a:rPr sz="1800" dirty="0">
                <a:latin typeface="Times New Roman"/>
                <a:cs typeface="Times New Roman"/>
              </a:rPr>
              <a:t>		</a:t>
            </a:r>
            <a:r>
              <a:rPr sz="1800" spc="-10" dirty="0">
                <a:latin typeface="Times New Roman"/>
                <a:cs typeface="Times New Roman"/>
              </a:rPr>
              <a:t>приборам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40" dirty="0">
                <a:latin typeface="Times New Roman"/>
                <a:cs typeface="Times New Roman"/>
              </a:rPr>
              <a:t>и </a:t>
            </a:r>
            <a:r>
              <a:rPr sz="1800" spc="-10" dirty="0">
                <a:latin typeface="Times New Roman"/>
                <a:cs typeface="Times New Roman"/>
              </a:rPr>
              <a:t>электрооборудованию,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25" dirty="0">
                <a:latin typeface="Times New Roman"/>
                <a:cs typeface="Times New Roman"/>
              </a:rPr>
              <a:t>по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радиооборудованию,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25" dirty="0">
                <a:latin typeface="Times New Roman"/>
                <a:cs typeface="Times New Roman"/>
              </a:rPr>
              <a:t>по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парашютным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50" dirty="0">
                <a:latin typeface="Times New Roman"/>
                <a:cs typeface="Times New Roman"/>
              </a:rPr>
              <a:t>и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6963" y="7613141"/>
            <a:ext cx="23768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аварийно-</a:t>
            </a:r>
            <a:r>
              <a:rPr sz="1800" spc="-10" dirty="0">
                <a:latin typeface="Times New Roman"/>
                <a:cs typeface="Times New Roman"/>
              </a:rPr>
              <a:t>спасательным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6963" y="7914893"/>
            <a:ext cx="27260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79855" algn="l"/>
                <a:tab pos="2475865" algn="l"/>
              </a:tabLst>
            </a:pPr>
            <a:r>
              <a:rPr sz="1800" spc="-10" dirty="0">
                <a:latin typeface="Times New Roman"/>
                <a:cs typeface="Times New Roman"/>
              </a:rPr>
              <a:t>материалам,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техником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25" dirty="0">
                <a:latin typeface="Times New Roman"/>
                <a:cs typeface="Times New Roman"/>
              </a:rPr>
              <a:t>по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143337" y="7585709"/>
            <a:ext cx="1071245" cy="629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1915" marR="5080" indent="-69850">
              <a:lnSpc>
                <a:spcPct val="110000"/>
              </a:lnSpc>
              <a:spcBef>
                <a:spcPts val="100"/>
              </a:spcBef>
              <a:tabLst>
                <a:tab pos="909955" algn="l"/>
              </a:tabLst>
            </a:pPr>
            <a:r>
              <a:rPr sz="1800" spc="-10" dirty="0">
                <a:latin typeface="Times New Roman"/>
                <a:cs typeface="Times New Roman"/>
              </a:rPr>
              <a:t>средствам, крылу,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50" dirty="0">
                <a:latin typeface="Times New Roman"/>
                <a:cs typeface="Times New Roman"/>
              </a:rPr>
              <a:t>а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07698" y="7585709"/>
            <a:ext cx="2907030" cy="629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25755">
              <a:lnSpc>
                <a:spcPct val="110000"/>
              </a:lnSpc>
              <a:spcBef>
                <a:spcPts val="100"/>
              </a:spcBef>
              <a:tabLst>
                <a:tab pos="749300" algn="l"/>
                <a:tab pos="1019175" algn="l"/>
                <a:tab pos="2074545" algn="l"/>
              </a:tabLst>
            </a:pPr>
            <a:r>
              <a:rPr sz="1800" spc="-25" dirty="0">
                <a:latin typeface="Times New Roman"/>
                <a:cs typeface="Times New Roman"/>
              </a:rPr>
              <a:t>по</a:t>
            </a:r>
            <a:r>
              <a:rPr sz="1800" dirty="0">
                <a:latin typeface="Times New Roman"/>
                <a:cs typeface="Times New Roman"/>
              </a:rPr>
              <a:t>		горюче-</a:t>
            </a:r>
            <a:r>
              <a:rPr sz="1800" spc="-10" dirty="0">
                <a:latin typeface="Times New Roman"/>
                <a:cs typeface="Times New Roman"/>
              </a:rPr>
              <a:t>смазочным также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инженером,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занятым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6963" y="8189213"/>
            <a:ext cx="6864984" cy="632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600"/>
              </a:lnSpc>
              <a:spcBef>
                <a:spcPts val="100"/>
              </a:spcBef>
              <a:tabLst>
                <a:tab pos="1908810" algn="l"/>
                <a:tab pos="2366010" algn="l"/>
                <a:tab pos="3848100" algn="l"/>
                <a:tab pos="5495290" algn="l"/>
                <a:tab pos="6729095" algn="l"/>
              </a:tabLst>
            </a:pPr>
            <a:r>
              <a:rPr sz="1800" spc="-10" dirty="0">
                <a:latin typeface="Times New Roman"/>
                <a:cs typeface="Times New Roman"/>
              </a:rPr>
              <a:t>непосредственно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25" dirty="0">
                <a:latin typeface="Times New Roman"/>
                <a:cs typeface="Times New Roman"/>
              </a:rPr>
              <a:t>на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техническом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обслуживании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самолетов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50" dirty="0">
                <a:latin typeface="Times New Roman"/>
                <a:cs typeface="Times New Roman"/>
              </a:rPr>
              <a:t>и </a:t>
            </a:r>
            <a:r>
              <a:rPr sz="1800" spc="-10" dirty="0">
                <a:latin typeface="Times New Roman"/>
                <a:cs typeface="Times New Roman"/>
              </a:rPr>
              <a:t>вертолетов.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963" y="301243"/>
            <a:ext cx="6869430" cy="2138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41880" marR="232410" indent="-1658620" algn="just">
              <a:lnSpc>
                <a:spcPct val="110600"/>
              </a:lnSpc>
              <a:spcBef>
                <a:spcPts val="100"/>
              </a:spcBef>
            </a:pPr>
            <a:r>
              <a:rPr sz="1800" b="1" dirty="0">
                <a:latin typeface="Times New Roman"/>
                <a:cs typeface="Times New Roman"/>
              </a:rPr>
              <a:t>Статья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214.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Обязанности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работодателя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в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области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охраны </a:t>
            </a:r>
            <a:r>
              <a:rPr sz="1800" b="1" dirty="0">
                <a:latin typeface="Times New Roman"/>
                <a:cs typeface="Times New Roman"/>
              </a:rPr>
              <a:t>труда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(взамен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ст.212)</a:t>
            </a:r>
            <a:endParaRPr sz="1800">
              <a:latin typeface="Times New Roman"/>
              <a:cs typeface="Times New Roman"/>
            </a:endParaRPr>
          </a:p>
          <a:p>
            <a:pPr marL="462280" algn="just">
              <a:lnSpc>
                <a:spcPct val="100000"/>
              </a:lnSpc>
              <a:spcBef>
                <a:spcPts val="180"/>
              </a:spcBef>
            </a:pPr>
            <a:r>
              <a:rPr sz="1800" dirty="0">
                <a:latin typeface="Times New Roman"/>
                <a:cs typeface="Times New Roman"/>
              </a:rPr>
              <a:t>Работодатель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обязан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обеспечить:</a:t>
            </a:r>
            <a:endParaRPr sz="18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215"/>
              </a:spcBef>
            </a:pPr>
            <a:r>
              <a:rPr sz="1800" dirty="0">
                <a:latin typeface="Times New Roman"/>
                <a:cs typeface="Times New Roman"/>
              </a:rPr>
              <a:t>22)</a:t>
            </a:r>
            <a:r>
              <a:rPr sz="1800" spc="2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информирование</a:t>
            </a:r>
            <a:r>
              <a:rPr sz="1800" spc="2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работников</a:t>
            </a:r>
            <a:r>
              <a:rPr sz="1800" spc="2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об</a:t>
            </a:r>
            <a:r>
              <a:rPr sz="1800" spc="2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условиях</a:t>
            </a:r>
            <a:r>
              <a:rPr sz="1800" spc="2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25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охране</a:t>
            </a:r>
            <a:r>
              <a:rPr sz="1800" spc="2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труда</a:t>
            </a:r>
            <a:r>
              <a:rPr sz="1800" spc="2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на</a:t>
            </a:r>
            <a:r>
              <a:rPr sz="1800" spc="26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их</a:t>
            </a:r>
            <a:endParaRPr sz="1800">
              <a:latin typeface="Times New Roman"/>
              <a:cs typeface="Times New Roman"/>
            </a:endParaRPr>
          </a:p>
          <a:p>
            <a:pPr marL="12700" marR="8890" algn="just">
              <a:lnSpc>
                <a:spcPct val="110000"/>
              </a:lnSpc>
              <a:spcBef>
                <a:spcPts val="15"/>
              </a:spcBef>
            </a:pPr>
            <a:r>
              <a:rPr sz="1800" dirty="0">
                <a:latin typeface="Times New Roman"/>
                <a:cs typeface="Times New Roman"/>
              </a:rPr>
              <a:t>рабочих</a:t>
            </a:r>
            <a:r>
              <a:rPr sz="1800" spc="4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местах,</a:t>
            </a:r>
            <a:r>
              <a:rPr sz="1800" spc="459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</a:t>
            </a:r>
            <a:r>
              <a:rPr sz="1800" spc="4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существующих</a:t>
            </a:r>
            <a:r>
              <a:rPr sz="1800" spc="4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профессиональных</a:t>
            </a:r>
            <a:r>
              <a:rPr sz="1800" spc="459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рисках</a:t>
            </a:r>
            <a:r>
              <a:rPr sz="1800" spc="4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45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их </a:t>
            </a:r>
            <a:r>
              <a:rPr sz="1800" dirty="0">
                <a:latin typeface="Times New Roman"/>
                <a:cs typeface="Times New Roman"/>
              </a:rPr>
              <a:t>уровнях,</a:t>
            </a:r>
            <a:r>
              <a:rPr sz="1800" spc="1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а</a:t>
            </a:r>
            <a:r>
              <a:rPr sz="1800" spc="1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также</a:t>
            </a:r>
            <a:r>
              <a:rPr sz="1800" spc="1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</a:t>
            </a:r>
            <a:r>
              <a:rPr sz="1800" spc="1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мерах</a:t>
            </a:r>
            <a:r>
              <a:rPr sz="1800" spc="1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по</a:t>
            </a:r>
            <a:r>
              <a:rPr sz="1800" spc="1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защите</a:t>
            </a:r>
            <a:r>
              <a:rPr sz="1800" spc="1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от</a:t>
            </a:r>
            <a:r>
              <a:rPr sz="1800" spc="1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воздействия</a:t>
            </a:r>
            <a:r>
              <a:rPr sz="1800" spc="1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вредных</a:t>
            </a:r>
            <a:r>
              <a:rPr sz="1800" spc="1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1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(или) </a:t>
            </a:r>
            <a:r>
              <a:rPr sz="1800" dirty="0">
                <a:latin typeface="Times New Roman"/>
                <a:cs typeface="Times New Roman"/>
              </a:rPr>
              <a:t>опасных</a:t>
            </a:r>
            <a:r>
              <a:rPr sz="1800" spc="35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производственных</a:t>
            </a:r>
            <a:r>
              <a:rPr sz="1800" spc="35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факторов,</a:t>
            </a:r>
            <a:r>
              <a:rPr sz="1800" spc="36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имеющихся</a:t>
            </a:r>
            <a:r>
              <a:rPr sz="1800" spc="35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на</a:t>
            </a:r>
            <a:r>
              <a:rPr sz="1800" spc="355" dirty="0">
                <a:latin typeface="Times New Roman"/>
                <a:cs typeface="Times New Roman"/>
              </a:rPr>
              <a:t>  </a:t>
            </a:r>
            <a:r>
              <a:rPr sz="1800" spc="-10" dirty="0">
                <a:latin typeface="Times New Roman"/>
                <a:cs typeface="Times New Roman"/>
              </a:rPr>
              <a:t>рабочих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6963" y="2415285"/>
            <a:ext cx="6866255" cy="62928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R="7620" algn="r">
              <a:lnSpc>
                <a:spcPct val="100000"/>
              </a:lnSpc>
              <a:spcBef>
                <a:spcPts val="315"/>
              </a:spcBef>
              <a:tabLst>
                <a:tab pos="935990" algn="l"/>
                <a:tab pos="1265555" algn="l"/>
                <a:tab pos="3190875" algn="l"/>
                <a:tab pos="3672204" algn="l"/>
                <a:tab pos="4919345" algn="l"/>
                <a:tab pos="6570345" algn="l"/>
              </a:tabLst>
            </a:pPr>
            <a:r>
              <a:rPr sz="1800" spc="-10" dirty="0">
                <a:latin typeface="Times New Roman"/>
                <a:cs typeface="Times New Roman"/>
              </a:rPr>
              <a:t>местах,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50" dirty="0">
                <a:latin typeface="Times New Roman"/>
                <a:cs typeface="Times New Roman"/>
              </a:rPr>
              <a:t>о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предоставляемых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25" dirty="0">
                <a:latin typeface="Times New Roman"/>
                <a:cs typeface="Times New Roman"/>
              </a:rPr>
              <a:t>им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гарантиях,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полагающихся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25" dirty="0">
                <a:latin typeface="Times New Roman"/>
                <a:cs typeface="Times New Roman"/>
              </a:rPr>
              <a:t>им</a:t>
            </a:r>
            <a:endParaRPr sz="18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215"/>
              </a:spcBef>
            </a:pPr>
            <a:r>
              <a:rPr sz="1800" spc="-25" dirty="0">
                <a:latin typeface="Times New Roman"/>
                <a:cs typeface="Times New Roman"/>
              </a:rPr>
              <a:t>об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75277" y="2717037"/>
            <a:ext cx="5137785" cy="629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80" marR="5080" indent="-5715">
              <a:lnSpc>
                <a:spcPct val="110000"/>
              </a:lnSpc>
              <a:spcBef>
                <a:spcPts val="100"/>
              </a:spcBef>
              <a:tabLst>
                <a:tab pos="478155" algn="l"/>
                <a:tab pos="1273810" algn="l"/>
                <a:tab pos="1783080" algn="l"/>
                <a:tab pos="2580640" algn="l"/>
                <a:tab pos="3748404" algn="l"/>
                <a:tab pos="4218940" algn="l"/>
                <a:tab pos="4613275" algn="l"/>
              </a:tabLst>
            </a:pPr>
            <a:r>
              <a:rPr sz="1800" spc="-50" dirty="0">
                <a:latin typeface="Times New Roman"/>
                <a:cs typeface="Times New Roman"/>
              </a:rPr>
              <a:t>и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средствах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индивидуальной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защиты, приборов,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устройств,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оборудования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50" dirty="0">
                <a:latin typeface="Times New Roman"/>
                <a:cs typeface="Times New Roman"/>
              </a:rPr>
              <a:t>и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(или)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6963" y="2717037"/>
            <a:ext cx="1483995" cy="9328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0300"/>
              </a:lnSpc>
              <a:spcBef>
                <a:spcPts val="90"/>
              </a:spcBef>
            </a:pPr>
            <a:r>
              <a:rPr sz="1800" spc="-10" dirty="0">
                <a:latin typeface="Times New Roman"/>
                <a:cs typeface="Times New Roman"/>
              </a:rPr>
              <a:t>компенсациях использовании комплексов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49052" y="3349878"/>
            <a:ext cx="53619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95705" algn="l"/>
                <a:tab pos="2537460" algn="l"/>
                <a:tab pos="3931920" algn="l"/>
              </a:tabLst>
            </a:pPr>
            <a:r>
              <a:rPr sz="1800" spc="-10" dirty="0">
                <a:latin typeface="Times New Roman"/>
                <a:cs typeface="Times New Roman"/>
              </a:rPr>
              <a:t>(систем)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приборов,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устройств,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оборудования,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6963" y="3622674"/>
            <a:ext cx="6867525" cy="3961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10300"/>
              </a:lnSpc>
              <a:spcBef>
                <a:spcPts val="105"/>
              </a:spcBef>
            </a:pPr>
            <a:r>
              <a:rPr sz="1800" dirty="0">
                <a:latin typeface="Times New Roman"/>
                <a:cs typeface="Times New Roman"/>
              </a:rPr>
              <a:t>обеспечивающих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дистанционную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видео-</a:t>
            </a:r>
            <a:r>
              <a:rPr sz="1800" dirty="0">
                <a:latin typeface="Times New Roman"/>
                <a:cs typeface="Times New Roman"/>
              </a:rPr>
              <a:t>,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аудио-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или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иную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фиксацию </a:t>
            </a:r>
            <a:r>
              <a:rPr sz="1800" dirty="0">
                <a:latin typeface="Times New Roman"/>
                <a:cs typeface="Times New Roman"/>
              </a:rPr>
              <a:t>процессов</a:t>
            </a:r>
            <a:r>
              <a:rPr sz="1800" spc="3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производства</a:t>
            </a:r>
            <a:r>
              <a:rPr sz="1800" spc="3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работ,</a:t>
            </a:r>
            <a:r>
              <a:rPr sz="1800" spc="3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3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целях</a:t>
            </a:r>
            <a:r>
              <a:rPr sz="1800" spc="3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контроля</a:t>
            </a:r>
            <a:r>
              <a:rPr sz="1800" spc="3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за</a:t>
            </a:r>
            <a:r>
              <a:rPr sz="1800" spc="3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безопасностью </a:t>
            </a:r>
            <a:r>
              <a:rPr sz="1800" dirty="0">
                <a:latin typeface="Times New Roman"/>
                <a:cs typeface="Times New Roman"/>
              </a:rPr>
              <a:t>производства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работ.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5080" indent="449580" algn="just">
              <a:lnSpc>
                <a:spcPct val="110500"/>
              </a:lnSpc>
            </a:pPr>
            <a:r>
              <a:rPr sz="1800" dirty="0">
                <a:latin typeface="Times New Roman"/>
                <a:cs typeface="Times New Roman"/>
              </a:rPr>
              <a:t>Приказ</a:t>
            </a:r>
            <a:r>
              <a:rPr sz="1800" spc="47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Минтруда</a:t>
            </a:r>
            <a:r>
              <a:rPr sz="1800" spc="47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России</a:t>
            </a:r>
            <a:r>
              <a:rPr sz="1800" spc="47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от</a:t>
            </a:r>
            <a:r>
              <a:rPr sz="1800" spc="47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29.10.2021</a:t>
            </a:r>
            <a:r>
              <a:rPr sz="1800" spc="484" dirty="0">
                <a:latin typeface="Times New Roman"/>
                <a:cs typeface="Times New Roman"/>
              </a:rPr>
              <a:t>  </a:t>
            </a:r>
            <a:r>
              <a:rPr sz="1800" b="1" dirty="0">
                <a:latin typeface="Times New Roman"/>
                <a:cs typeface="Times New Roman"/>
              </a:rPr>
              <a:t>№</a:t>
            </a:r>
            <a:r>
              <a:rPr sz="1800" b="1" spc="475" dirty="0">
                <a:latin typeface="Times New Roman"/>
                <a:cs typeface="Times New Roman"/>
              </a:rPr>
              <a:t>  </a:t>
            </a:r>
            <a:r>
              <a:rPr sz="1800" b="1" dirty="0">
                <a:latin typeface="Times New Roman"/>
                <a:cs typeface="Times New Roman"/>
              </a:rPr>
              <a:t>773н</a:t>
            </a:r>
            <a:r>
              <a:rPr sz="1800" b="1" spc="465" dirty="0">
                <a:latin typeface="Times New Roman"/>
                <a:cs typeface="Times New Roman"/>
              </a:rPr>
              <a:t>  </a:t>
            </a:r>
            <a:r>
              <a:rPr sz="1800" b="1" spc="-25" dirty="0">
                <a:latin typeface="Times New Roman"/>
                <a:cs typeface="Times New Roman"/>
              </a:rPr>
              <a:t>«Об </a:t>
            </a:r>
            <a:r>
              <a:rPr sz="1800" b="1" dirty="0">
                <a:latin typeface="Times New Roman"/>
                <a:cs typeface="Times New Roman"/>
              </a:rPr>
              <a:t>утверждении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форм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(способов)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информирования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работников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от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spc="-25" dirty="0">
                <a:latin typeface="Times New Roman"/>
                <a:cs typeface="Times New Roman"/>
              </a:rPr>
              <a:t>их </a:t>
            </a:r>
            <a:r>
              <a:rPr sz="1800" b="1" dirty="0">
                <a:latin typeface="Times New Roman"/>
                <a:cs typeface="Times New Roman"/>
              </a:rPr>
              <a:t>трудовых</a:t>
            </a:r>
            <a:r>
              <a:rPr sz="1800" b="1" spc="175" dirty="0">
                <a:latin typeface="Times New Roman"/>
                <a:cs typeface="Times New Roman"/>
              </a:rPr>
              <a:t>  </a:t>
            </a:r>
            <a:r>
              <a:rPr sz="1800" b="1" dirty="0">
                <a:latin typeface="Times New Roman"/>
                <a:cs typeface="Times New Roman"/>
              </a:rPr>
              <a:t>правах,</a:t>
            </a:r>
            <a:r>
              <a:rPr sz="1800" b="1" spc="180" dirty="0">
                <a:latin typeface="Times New Roman"/>
                <a:cs typeface="Times New Roman"/>
              </a:rPr>
              <a:t>  </a:t>
            </a:r>
            <a:r>
              <a:rPr sz="1800" b="1" dirty="0">
                <a:latin typeface="Times New Roman"/>
                <a:cs typeface="Times New Roman"/>
              </a:rPr>
              <a:t>включая</a:t>
            </a:r>
            <a:r>
              <a:rPr sz="1800" b="1" spc="175" dirty="0">
                <a:latin typeface="Times New Roman"/>
                <a:cs typeface="Times New Roman"/>
              </a:rPr>
              <a:t>  </a:t>
            </a:r>
            <a:r>
              <a:rPr sz="1800" b="1" dirty="0">
                <a:latin typeface="Times New Roman"/>
                <a:cs typeface="Times New Roman"/>
              </a:rPr>
              <a:t>право</a:t>
            </a:r>
            <a:r>
              <a:rPr sz="1800" b="1" spc="180" dirty="0">
                <a:latin typeface="Times New Roman"/>
                <a:cs typeface="Times New Roman"/>
              </a:rPr>
              <a:t>  </a:t>
            </a:r>
            <a:r>
              <a:rPr sz="1800" b="1" dirty="0">
                <a:latin typeface="Times New Roman"/>
                <a:cs typeface="Times New Roman"/>
              </a:rPr>
              <a:t>на</a:t>
            </a:r>
            <a:r>
              <a:rPr sz="1800" b="1" spc="175" dirty="0">
                <a:latin typeface="Times New Roman"/>
                <a:cs typeface="Times New Roman"/>
              </a:rPr>
              <a:t>  </a:t>
            </a:r>
            <a:r>
              <a:rPr sz="1800" b="1" dirty="0">
                <a:latin typeface="Times New Roman"/>
                <a:cs typeface="Times New Roman"/>
              </a:rPr>
              <a:t>безопасные</a:t>
            </a:r>
            <a:r>
              <a:rPr sz="1800" b="1" spc="175" dirty="0">
                <a:latin typeface="Times New Roman"/>
                <a:cs typeface="Times New Roman"/>
              </a:rPr>
              <a:t>  </a:t>
            </a:r>
            <a:r>
              <a:rPr sz="1800" b="1" dirty="0">
                <a:latin typeface="Times New Roman"/>
                <a:cs typeface="Times New Roman"/>
              </a:rPr>
              <a:t>условия</a:t>
            </a:r>
            <a:r>
              <a:rPr sz="1800" b="1" spc="175" dirty="0">
                <a:latin typeface="Times New Roman"/>
                <a:cs typeface="Times New Roman"/>
              </a:rPr>
              <a:t>  </a:t>
            </a:r>
            <a:r>
              <a:rPr sz="1800" b="1" spc="-50" dirty="0">
                <a:latin typeface="Times New Roman"/>
                <a:cs typeface="Times New Roman"/>
              </a:rPr>
              <a:t>и </a:t>
            </a:r>
            <a:r>
              <a:rPr sz="1800" b="1" dirty="0">
                <a:latin typeface="Times New Roman"/>
                <a:cs typeface="Times New Roman"/>
              </a:rPr>
              <a:t>охрану</a:t>
            </a:r>
            <a:r>
              <a:rPr sz="1800" b="1" spc="280" dirty="0">
                <a:latin typeface="Times New Roman"/>
                <a:cs typeface="Times New Roman"/>
              </a:rPr>
              <a:t>   </a:t>
            </a:r>
            <a:r>
              <a:rPr sz="1800" b="1" dirty="0">
                <a:latin typeface="Times New Roman"/>
                <a:cs typeface="Times New Roman"/>
              </a:rPr>
              <a:t>труда,</a:t>
            </a:r>
            <a:r>
              <a:rPr sz="1800" b="1" spc="280" dirty="0">
                <a:latin typeface="Times New Roman"/>
                <a:cs typeface="Times New Roman"/>
              </a:rPr>
              <a:t>   </a:t>
            </a:r>
            <a:r>
              <a:rPr sz="1800" b="1" dirty="0">
                <a:latin typeface="Times New Roman"/>
                <a:cs typeface="Times New Roman"/>
              </a:rPr>
              <a:t>и</a:t>
            </a:r>
            <a:r>
              <a:rPr sz="1800" b="1" spc="280" dirty="0">
                <a:latin typeface="Times New Roman"/>
                <a:cs typeface="Times New Roman"/>
              </a:rPr>
              <a:t>   </a:t>
            </a:r>
            <a:r>
              <a:rPr sz="1800" b="1" dirty="0">
                <a:latin typeface="Times New Roman"/>
                <a:cs typeface="Times New Roman"/>
              </a:rPr>
              <a:t>примерного</a:t>
            </a:r>
            <a:r>
              <a:rPr sz="1800" b="1" spc="275" dirty="0">
                <a:latin typeface="Times New Roman"/>
                <a:cs typeface="Times New Roman"/>
              </a:rPr>
              <a:t>   </a:t>
            </a:r>
            <a:r>
              <a:rPr sz="1800" b="1" dirty="0">
                <a:latin typeface="Times New Roman"/>
                <a:cs typeface="Times New Roman"/>
              </a:rPr>
              <a:t>перечня</a:t>
            </a:r>
            <a:r>
              <a:rPr sz="1800" b="1" spc="280" dirty="0">
                <a:latin typeface="Times New Roman"/>
                <a:cs typeface="Times New Roman"/>
              </a:rPr>
              <a:t>   </a:t>
            </a:r>
            <a:r>
              <a:rPr sz="1800" b="1" spc="-10" dirty="0">
                <a:latin typeface="Times New Roman"/>
                <a:cs typeface="Times New Roman"/>
              </a:rPr>
              <a:t>информационных </a:t>
            </a:r>
            <a:r>
              <a:rPr sz="1800" b="1" dirty="0">
                <a:latin typeface="Times New Roman"/>
                <a:cs typeface="Times New Roman"/>
              </a:rPr>
              <a:t>материалов</a:t>
            </a:r>
            <a:r>
              <a:rPr sz="1800" b="1" spc="445" dirty="0">
                <a:latin typeface="Times New Roman"/>
                <a:cs typeface="Times New Roman"/>
              </a:rPr>
              <a:t>  </a:t>
            </a:r>
            <a:r>
              <a:rPr sz="1800" b="1" dirty="0">
                <a:latin typeface="Times New Roman"/>
                <a:cs typeface="Times New Roman"/>
              </a:rPr>
              <a:t>в</a:t>
            </a:r>
            <a:r>
              <a:rPr sz="1800" b="1" spc="450" dirty="0">
                <a:latin typeface="Times New Roman"/>
                <a:cs typeface="Times New Roman"/>
              </a:rPr>
              <a:t>  </a:t>
            </a:r>
            <a:r>
              <a:rPr sz="1800" b="1" dirty="0">
                <a:latin typeface="Times New Roman"/>
                <a:cs typeface="Times New Roman"/>
              </a:rPr>
              <a:t>целях</a:t>
            </a:r>
            <a:r>
              <a:rPr sz="1800" b="1" spc="450" dirty="0">
                <a:latin typeface="Times New Roman"/>
                <a:cs typeface="Times New Roman"/>
              </a:rPr>
              <a:t>  </a:t>
            </a:r>
            <a:r>
              <a:rPr sz="1800" b="1" dirty="0">
                <a:latin typeface="Times New Roman"/>
                <a:cs typeface="Times New Roman"/>
              </a:rPr>
              <a:t>информирования</a:t>
            </a:r>
            <a:r>
              <a:rPr sz="1800" b="1" spc="455" dirty="0">
                <a:latin typeface="Times New Roman"/>
                <a:cs typeface="Times New Roman"/>
              </a:rPr>
              <a:t>  </a:t>
            </a:r>
            <a:r>
              <a:rPr sz="1800" b="1" dirty="0">
                <a:latin typeface="Times New Roman"/>
                <a:cs typeface="Times New Roman"/>
              </a:rPr>
              <a:t>работников</a:t>
            </a:r>
            <a:r>
              <a:rPr sz="1800" b="1" spc="455" dirty="0">
                <a:latin typeface="Times New Roman"/>
                <a:cs typeface="Times New Roman"/>
              </a:rPr>
              <a:t>  </a:t>
            </a:r>
            <a:r>
              <a:rPr sz="1800" b="1" dirty="0">
                <a:latin typeface="Times New Roman"/>
                <a:cs typeface="Times New Roman"/>
              </a:rPr>
              <a:t>об</a:t>
            </a:r>
            <a:r>
              <a:rPr sz="1800" b="1" spc="450" dirty="0">
                <a:latin typeface="Times New Roman"/>
                <a:cs typeface="Times New Roman"/>
              </a:rPr>
              <a:t>  </a:t>
            </a:r>
            <a:r>
              <a:rPr sz="1800" b="1" spc="-35" dirty="0">
                <a:latin typeface="Times New Roman"/>
                <a:cs typeface="Times New Roman"/>
              </a:rPr>
              <a:t>их </a:t>
            </a:r>
            <a:r>
              <a:rPr sz="1800" b="1" dirty="0">
                <a:latin typeface="Times New Roman"/>
                <a:cs typeface="Times New Roman"/>
              </a:rPr>
              <a:t>трудовых</a:t>
            </a:r>
            <a:r>
              <a:rPr sz="1800" b="1" spc="175" dirty="0">
                <a:latin typeface="Times New Roman"/>
                <a:cs typeface="Times New Roman"/>
              </a:rPr>
              <a:t>  </a:t>
            </a:r>
            <a:r>
              <a:rPr sz="1800" b="1" dirty="0">
                <a:latin typeface="Times New Roman"/>
                <a:cs typeface="Times New Roman"/>
              </a:rPr>
              <a:t>правах,</a:t>
            </a:r>
            <a:r>
              <a:rPr sz="1800" b="1" spc="180" dirty="0">
                <a:latin typeface="Times New Roman"/>
                <a:cs typeface="Times New Roman"/>
              </a:rPr>
              <a:t>  </a:t>
            </a:r>
            <a:r>
              <a:rPr sz="1800" b="1" dirty="0">
                <a:latin typeface="Times New Roman"/>
                <a:cs typeface="Times New Roman"/>
              </a:rPr>
              <a:t>включая</a:t>
            </a:r>
            <a:r>
              <a:rPr sz="1800" b="1" spc="175" dirty="0">
                <a:latin typeface="Times New Roman"/>
                <a:cs typeface="Times New Roman"/>
              </a:rPr>
              <a:t>  </a:t>
            </a:r>
            <a:r>
              <a:rPr sz="1800" b="1" dirty="0">
                <a:latin typeface="Times New Roman"/>
                <a:cs typeface="Times New Roman"/>
              </a:rPr>
              <a:t>право</a:t>
            </a:r>
            <a:r>
              <a:rPr sz="1800" b="1" spc="180" dirty="0">
                <a:latin typeface="Times New Roman"/>
                <a:cs typeface="Times New Roman"/>
              </a:rPr>
              <a:t>  </a:t>
            </a:r>
            <a:r>
              <a:rPr sz="1800" b="1" dirty="0">
                <a:latin typeface="Times New Roman"/>
                <a:cs typeface="Times New Roman"/>
              </a:rPr>
              <a:t>на</a:t>
            </a:r>
            <a:r>
              <a:rPr sz="1800" b="1" spc="175" dirty="0">
                <a:latin typeface="Times New Roman"/>
                <a:cs typeface="Times New Roman"/>
              </a:rPr>
              <a:t>  </a:t>
            </a:r>
            <a:r>
              <a:rPr sz="1800" b="1" dirty="0">
                <a:latin typeface="Times New Roman"/>
                <a:cs typeface="Times New Roman"/>
              </a:rPr>
              <a:t>безопасные</a:t>
            </a:r>
            <a:r>
              <a:rPr sz="1800" b="1" spc="175" dirty="0">
                <a:latin typeface="Times New Roman"/>
                <a:cs typeface="Times New Roman"/>
              </a:rPr>
              <a:t>  </a:t>
            </a:r>
            <a:r>
              <a:rPr sz="1800" b="1" dirty="0">
                <a:latin typeface="Times New Roman"/>
                <a:cs typeface="Times New Roman"/>
              </a:rPr>
              <a:t>условия</a:t>
            </a:r>
            <a:r>
              <a:rPr sz="1800" b="1" spc="175" dirty="0">
                <a:latin typeface="Times New Roman"/>
                <a:cs typeface="Times New Roman"/>
              </a:rPr>
              <a:t>  </a:t>
            </a:r>
            <a:r>
              <a:rPr sz="1800" b="1" spc="-50" dirty="0">
                <a:latin typeface="Times New Roman"/>
                <a:cs typeface="Times New Roman"/>
              </a:rPr>
              <a:t>и </a:t>
            </a:r>
            <a:r>
              <a:rPr sz="1800" b="1" dirty="0">
                <a:latin typeface="Times New Roman"/>
                <a:cs typeface="Times New Roman"/>
              </a:rPr>
              <a:t>охрану </a:t>
            </a:r>
            <a:r>
              <a:rPr sz="1800" b="1" spc="-10" dirty="0">
                <a:latin typeface="Times New Roman"/>
                <a:cs typeface="Times New Roman"/>
              </a:rPr>
              <a:t>труда».</a:t>
            </a:r>
            <a:endParaRPr sz="1800">
              <a:latin typeface="Times New Roman"/>
              <a:cs typeface="Times New Roman"/>
            </a:endParaRPr>
          </a:p>
          <a:p>
            <a:pPr marL="12700" marR="5080" indent="449580" algn="just">
              <a:lnSpc>
                <a:spcPts val="2410"/>
              </a:lnSpc>
              <a:spcBef>
                <a:spcPts val="30"/>
              </a:spcBef>
            </a:pPr>
            <a:r>
              <a:rPr sz="1800" dirty="0">
                <a:latin typeface="Times New Roman"/>
                <a:cs typeface="Times New Roman"/>
              </a:rPr>
              <a:t>Приказ</a:t>
            </a:r>
            <a:r>
              <a:rPr sz="1800" spc="54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Минтруда</a:t>
            </a:r>
            <a:r>
              <a:rPr sz="1800" spc="54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России</a:t>
            </a:r>
            <a:r>
              <a:rPr sz="1800" spc="54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от</a:t>
            </a:r>
            <a:r>
              <a:rPr sz="1800" spc="55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17.12.2021</a:t>
            </a:r>
            <a:r>
              <a:rPr sz="1800" spc="560" dirty="0">
                <a:latin typeface="Times New Roman"/>
                <a:cs typeface="Times New Roman"/>
              </a:rPr>
              <a:t>  </a:t>
            </a:r>
            <a:r>
              <a:rPr sz="1800" b="1" dirty="0">
                <a:latin typeface="Times New Roman"/>
                <a:cs typeface="Times New Roman"/>
              </a:rPr>
              <a:t>№</a:t>
            </a:r>
            <a:r>
              <a:rPr sz="1800" b="1" spc="545" dirty="0">
                <a:latin typeface="Times New Roman"/>
                <a:cs typeface="Times New Roman"/>
              </a:rPr>
              <a:t>  </a:t>
            </a:r>
            <a:r>
              <a:rPr sz="1800" b="1" dirty="0">
                <a:latin typeface="Times New Roman"/>
                <a:cs typeface="Times New Roman"/>
              </a:rPr>
              <a:t>894</a:t>
            </a:r>
            <a:r>
              <a:rPr sz="1800" b="1" spc="550" dirty="0">
                <a:latin typeface="Times New Roman"/>
                <a:cs typeface="Times New Roman"/>
              </a:rPr>
              <a:t>  </a:t>
            </a:r>
            <a:r>
              <a:rPr sz="1800" b="1" spc="-25" dirty="0">
                <a:latin typeface="Times New Roman"/>
                <a:cs typeface="Times New Roman"/>
              </a:rPr>
              <a:t>«Об </a:t>
            </a:r>
            <a:r>
              <a:rPr sz="1800" b="1" dirty="0">
                <a:latin typeface="Times New Roman"/>
                <a:cs typeface="Times New Roman"/>
              </a:rPr>
              <a:t>утверждении</a:t>
            </a:r>
            <a:r>
              <a:rPr sz="1800" b="1" spc="409" dirty="0">
                <a:latin typeface="Times New Roman"/>
                <a:cs typeface="Times New Roman"/>
              </a:rPr>
              <a:t>  </a:t>
            </a:r>
            <a:r>
              <a:rPr sz="1800" b="1" dirty="0">
                <a:latin typeface="Times New Roman"/>
                <a:cs typeface="Times New Roman"/>
              </a:rPr>
              <a:t>рекомендации</a:t>
            </a:r>
            <a:r>
              <a:rPr sz="1800" b="1" spc="420" dirty="0">
                <a:latin typeface="Times New Roman"/>
                <a:cs typeface="Times New Roman"/>
              </a:rPr>
              <a:t>  </a:t>
            </a:r>
            <a:r>
              <a:rPr sz="1800" b="1" dirty="0">
                <a:latin typeface="Times New Roman"/>
                <a:cs typeface="Times New Roman"/>
              </a:rPr>
              <a:t>по</a:t>
            </a:r>
            <a:r>
              <a:rPr sz="1800" b="1" spc="415" dirty="0">
                <a:latin typeface="Times New Roman"/>
                <a:cs typeface="Times New Roman"/>
              </a:rPr>
              <a:t>  </a:t>
            </a:r>
            <a:r>
              <a:rPr sz="1800" b="1" dirty="0">
                <a:latin typeface="Times New Roman"/>
                <a:cs typeface="Times New Roman"/>
              </a:rPr>
              <a:t>размещению</a:t>
            </a:r>
            <a:r>
              <a:rPr sz="1800" b="1" spc="425" dirty="0">
                <a:latin typeface="Times New Roman"/>
                <a:cs typeface="Times New Roman"/>
              </a:rPr>
              <a:t>  </a:t>
            </a:r>
            <a:r>
              <a:rPr sz="1800" b="1" spc="-10" dirty="0">
                <a:latin typeface="Times New Roman"/>
                <a:cs typeface="Times New Roman"/>
              </a:rPr>
              <a:t>работодателем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6963" y="7559040"/>
            <a:ext cx="2167890" cy="629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100"/>
              </a:lnSpc>
              <a:spcBef>
                <a:spcPts val="100"/>
              </a:spcBef>
              <a:tabLst>
                <a:tab pos="1452245" algn="l"/>
                <a:tab pos="1908810" algn="l"/>
              </a:tabLst>
            </a:pPr>
            <a:r>
              <a:rPr sz="1800" b="1" spc="-10" dirty="0">
                <a:latin typeface="Times New Roman"/>
                <a:cs typeface="Times New Roman"/>
              </a:rPr>
              <a:t>информационных работников</a:t>
            </a:r>
            <a:r>
              <a:rPr sz="1800" b="1" dirty="0">
                <a:latin typeface="Times New Roman"/>
                <a:cs typeface="Times New Roman"/>
              </a:rPr>
              <a:t>	</a:t>
            </a:r>
            <a:r>
              <a:rPr sz="1800" b="1" spc="-25" dirty="0">
                <a:latin typeface="Times New Roman"/>
                <a:cs typeface="Times New Roman"/>
              </a:rPr>
              <a:t>об</a:t>
            </a:r>
            <a:r>
              <a:rPr sz="1800" b="1" dirty="0">
                <a:latin typeface="Times New Roman"/>
                <a:cs typeface="Times New Roman"/>
              </a:rPr>
              <a:t>	</a:t>
            </a:r>
            <a:r>
              <a:rPr sz="1800" b="1" spc="-25" dirty="0">
                <a:latin typeface="Times New Roman"/>
                <a:cs typeface="Times New Roman"/>
              </a:rPr>
              <a:t>их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16290" y="7559040"/>
            <a:ext cx="4697095" cy="629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2090" marR="5080" indent="-200025">
              <a:lnSpc>
                <a:spcPct val="110100"/>
              </a:lnSpc>
              <a:spcBef>
                <a:spcPts val="100"/>
              </a:spcBef>
              <a:tabLst>
                <a:tab pos="1438275" algn="l"/>
                <a:tab pos="1539240" algn="l"/>
                <a:tab pos="1965325" algn="l"/>
                <a:tab pos="2446655" algn="l"/>
                <a:tab pos="2865755" algn="l"/>
                <a:tab pos="3598545" algn="l"/>
                <a:tab pos="4436110" algn="l"/>
              </a:tabLst>
            </a:pPr>
            <a:r>
              <a:rPr sz="1800" b="1" spc="-10" dirty="0">
                <a:latin typeface="Times New Roman"/>
                <a:cs typeface="Times New Roman"/>
              </a:rPr>
              <a:t>материалов</a:t>
            </a:r>
            <a:r>
              <a:rPr sz="1800" b="1" dirty="0">
                <a:latin typeface="Times New Roman"/>
                <a:cs typeface="Times New Roman"/>
              </a:rPr>
              <a:t>		</a:t>
            </a:r>
            <a:r>
              <a:rPr sz="1800" b="1" spc="-50" dirty="0">
                <a:latin typeface="Times New Roman"/>
                <a:cs typeface="Times New Roman"/>
              </a:rPr>
              <a:t>в</a:t>
            </a:r>
            <a:r>
              <a:rPr sz="1800" b="1" dirty="0">
                <a:latin typeface="Times New Roman"/>
                <a:cs typeface="Times New Roman"/>
              </a:rPr>
              <a:t>	</a:t>
            </a:r>
            <a:r>
              <a:rPr sz="1800" b="1" spc="-20" dirty="0">
                <a:latin typeface="Times New Roman"/>
                <a:cs typeface="Times New Roman"/>
              </a:rPr>
              <a:t>целях</a:t>
            </a:r>
            <a:r>
              <a:rPr sz="1800" b="1" dirty="0">
                <a:latin typeface="Times New Roman"/>
                <a:cs typeface="Times New Roman"/>
              </a:rPr>
              <a:t>	</a:t>
            </a:r>
            <a:r>
              <a:rPr sz="1800" b="1" spc="-10" dirty="0">
                <a:latin typeface="Times New Roman"/>
                <a:cs typeface="Times New Roman"/>
              </a:rPr>
              <a:t>информирования трудовых</a:t>
            </a:r>
            <a:r>
              <a:rPr sz="1800" b="1" dirty="0">
                <a:latin typeface="Times New Roman"/>
                <a:cs typeface="Times New Roman"/>
              </a:rPr>
              <a:t>	</a:t>
            </a:r>
            <a:r>
              <a:rPr sz="1800" b="1" spc="-10" dirty="0">
                <a:latin typeface="Times New Roman"/>
                <a:cs typeface="Times New Roman"/>
              </a:rPr>
              <a:t>правах,</a:t>
            </a:r>
            <a:r>
              <a:rPr sz="1800" b="1" dirty="0">
                <a:latin typeface="Times New Roman"/>
                <a:cs typeface="Times New Roman"/>
              </a:rPr>
              <a:t>	</a:t>
            </a:r>
            <a:r>
              <a:rPr sz="1800" b="1" spc="-10" dirty="0">
                <a:latin typeface="Times New Roman"/>
                <a:cs typeface="Times New Roman"/>
              </a:rPr>
              <a:t>включая</a:t>
            </a:r>
            <a:r>
              <a:rPr sz="1800" b="1" dirty="0">
                <a:latin typeface="Times New Roman"/>
                <a:cs typeface="Times New Roman"/>
              </a:rPr>
              <a:t>	</a:t>
            </a:r>
            <a:r>
              <a:rPr sz="1800" b="1" spc="-10" dirty="0">
                <a:latin typeface="Times New Roman"/>
                <a:cs typeface="Times New Roman"/>
              </a:rPr>
              <a:t>право</a:t>
            </a:r>
            <a:r>
              <a:rPr sz="1800" b="1" dirty="0">
                <a:latin typeface="Times New Roman"/>
                <a:cs typeface="Times New Roman"/>
              </a:rPr>
              <a:t>	</a:t>
            </a:r>
            <a:r>
              <a:rPr sz="1800" b="1" spc="-25" dirty="0">
                <a:latin typeface="Times New Roman"/>
                <a:cs typeface="Times New Roman"/>
              </a:rPr>
              <a:t>на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6963" y="8164829"/>
            <a:ext cx="6865620" cy="213677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1800" b="1" dirty="0">
                <a:latin typeface="Times New Roman"/>
                <a:cs typeface="Times New Roman"/>
              </a:rPr>
              <a:t>безопасные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условия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и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охрану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труда».</a:t>
            </a:r>
            <a:endParaRPr sz="1800">
              <a:latin typeface="Times New Roman"/>
              <a:cs typeface="Times New Roman"/>
            </a:endParaRPr>
          </a:p>
          <a:p>
            <a:pPr marL="12700" marR="5080" indent="449580">
              <a:lnSpc>
                <a:spcPct val="110000"/>
              </a:lnSpc>
            </a:pPr>
            <a:r>
              <a:rPr sz="1800" b="1" dirty="0">
                <a:latin typeface="Times New Roman"/>
                <a:cs typeface="Times New Roman"/>
              </a:rPr>
              <a:t>Проверить</a:t>
            </a:r>
            <a:r>
              <a:rPr sz="1800" b="1" spc="44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наличие</a:t>
            </a:r>
            <a:r>
              <a:rPr sz="1800" b="1" spc="44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ознакомления/</a:t>
            </a:r>
            <a:r>
              <a:rPr sz="1800" b="1" spc="44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провести</a:t>
            </a:r>
            <a:r>
              <a:rPr sz="1800" b="1" spc="434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ознакомление работников:</a:t>
            </a:r>
            <a:endParaRPr sz="1800">
              <a:latin typeface="Times New Roman"/>
              <a:cs typeface="Times New Roman"/>
            </a:endParaRPr>
          </a:p>
          <a:p>
            <a:pPr marL="12700" marR="5080" indent="449580">
              <a:lnSpc>
                <a:spcPts val="2380"/>
              </a:lnSpc>
              <a:spcBef>
                <a:spcPts val="85"/>
              </a:spcBef>
              <a:buChar char="-"/>
              <a:tabLst>
                <a:tab pos="665480" algn="l"/>
              </a:tabLst>
            </a:pPr>
            <a:r>
              <a:rPr sz="1800" dirty="0">
                <a:latin typeface="Times New Roman"/>
                <a:cs typeface="Times New Roman"/>
              </a:rPr>
              <a:t>при</a:t>
            </a:r>
            <a:r>
              <a:rPr sz="1800" spc="4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приёме</a:t>
            </a:r>
            <a:r>
              <a:rPr sz="1800" spc="4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на</a:t>
            </a:r>
            <a:r>
              <a:rPr sz="1800" spc="4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работу</a:t>
            </a:r>
            <a:r>
              <a:rPr sz="1800" spc="4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459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условиями</a:t>
            </a:r>
            <a:r>
              <a:rPr sz="1800" spc="4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ТД</a:t>
            </a:r>
            <a:r>
              <a:rPr sz="1800" spc="4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(трудовые</a:t>
            </a:r>
            <a:r>
              <a:rPr sz="1800" spc="4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права</a:t>
            </a:r>
            <a:r>
              <a:rPr sz="1800" spc="475" dirty="0">
                <a:latin typeface="Times New Roman"/>
                <a:cs typeface="Times New Roman"/>
              </a:rPr>
              <a:t> </a:t>
            </a:r>
            <a:r>
              <a:rPr sz="1800" spc="-50" dirty="0">
                <a:latin typeface="Times New Roman"/>
                <a:cs typeface="Times New Roman"/>
              </a:rPr>
              <a:t>и </a:t>
            </a:r>
            <a:r>
              <a:rPr sz="1800" dirty="0">
                <a:latin typeface="Times New Roman"/>
                <a:cs typeface="Times New Roman"/>
              </a:rPr>
              <a:t>условия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труда);</a:t>
            </a:r>
            <a:endParaRPr sz="1800">
              <a:latin typeface="Times New Roman"/>
              <a:cs typeface="Times New Roman"/>
            </a:endParaRPr>
          </a:p>
          <a:p>
            <a:pPr marL="596265" indent="-134620">
              <a:lnSpc>
                <a:spcPct val="100000"/>
              </a:lnSpc>
              <a:spcBef>
                <a:spcPts val="100"/>
              </a:spcBef>
              <a:buChar char="-"/>
              <a:tabLst>
                <a:tab pos="596900" algn="l"/>
              </a:tabLst>
            </a:pP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результатам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СОУТ;</a:t>
            </a:r>
            <a:endParaRPr sz="1800">
              <a:latin typeface="Times New Roman"/>
              <a:cs typeface="Times New Roman"/>
            </a:endParaRPr>
          </a:p>
          <a:p>
            <a:pPr marL="596265" indent="-134620">
              <a:lnSpc>
                <a:spcPct val="100000"/>
              </a:lnSpc>
              <a:spcBef>
                <a:spcPts val="229"/>
              </a:spcBef>
              <a:buChar char="-"/>
              <a:tabLst>
                <a:tab pos="596900" algn="l"/>
              </a:tabLst>
            </a:pP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информацией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существующих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проф.рисках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их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уровнях;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963" y="296671"/>
            <a:ext cx="5314950" cy="9340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49580">
              <a:lnSpc>
                <a:spcPct val="110600"/>
              </a:lnSpc>
              <a:spcBef>
                <a:spcPts val="100"/>
              </a:spcBef>
              <a:buChar char="-"/>
              <a:tabLst>
                <a:tab pos="728980" algn="l"/>
                <a:tab pos="729615" algn="l"/>
                <a:tab pos="1019810" algn="l"/>
                <a:tab pos="2581275" algn="l"/>
                <a:tab pos="3148965" algn="l"/>
                <a:tab pos="3865245" algn="l"/>
              </a:tabLst>
            </a:pPr>
            <a:r>
              <a:rPr sz="1800" spc="-50" dirty="0">
                <a:latin typeface="Times New Roman"/>
                <a:cs typeface="Times New Roman"/>
              </a:rPr>
              <a:t>с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требованиями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25" dirty="0">
                <a:latin typeface="Times New Roman"/>
                <a:cs typeface="Times New Roman"/>
              </a:rPr>
              <a:t>ДИ,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20" dirty="0">
                <a:latin typeface="Times New Roman"/>
                <a:cs typeface="Times New Roman"/>
              </a:rPr>
              <a:t>ИОТ,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полагающихся </a:t>
            </a:r>
            <a:r>
              <a:rPr sz="1800" dirty="0">
                <a:latin typeface="Times New Roman"/>
                <a:cs typeface="Times New Roman"/>
              </a:rPr>
              <a:t>(стандартов)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по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ОТ;</a:t>
            </a:r>
            <a:endParaRPr sz="1800">
              <a:latin typeface="Times New Roman"/>
              <a:cs typeface="Times New Roman"/>
            </a:endParaRPr>
          </a:p>
          <a:p>
            <a:pPr marL="596265" indent="-134620">
              <a:lnSpc>
                <a:spcPct val="100000"/>
              </a:lnSpc>
              <a:spcBef>
                <a:spcPts val="215"/>
              </a:spcBef>
              <a:buChar char="-"/>
              <a:tabLst>
                <a:tab pos="596900" algn="l"/>
              </a:tabLst>
            </a:pP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требованиями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иных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ЛНА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работодателя.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26833" y="325627"/>
            <a:ext cx="5143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Times New Roman"/>
                <a:cs typeface="Times New Roman"/>
              </a:rPr>
              <a:t>СИЗ,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04897" y="325627"/>
            <a:ext cx="7067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imes New Roman"/>
                <a:cs typeface="Times New Roman"/>
              </a:rPr>
              <a:t>правил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963" y="605790"/>
            <a:ext cx="6866255" cy="3653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41880" marR="229235" indent="-1658620" algn="just">
              <a:lnSpc>
                <a:spcPct val="110100"/>
              </a:lnSpc>
              <a:spcBef>
                <a:spcPts val="100"/>
              </a:spcBef>
            </a:pPr>
            <a:r>
              <a:rPr sz="1800" b="1" dirty="0">
                <a:latin typeface="Times New Roman"/>
                <a:cs typeface="Times New Roman"/>
              </a:rPr>
              <a:t>Статья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214.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Обязанности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работодателя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в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области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охраны </a:t>
            </a:r>
            <a:r>
              <a:rPr sz="1800" b="1" dirty="0">
                <a:latin typeface="Times New Roman"/>
                <a:cs typeface="Times New Roman"/>
              </a:rPr>
              <a:t>труда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(взамен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ст.212)</a:t>
            </a:r>
            <a:endParaRPr sz="1800">
              <a:latin typeface="Times New Roman"/>
              <a:cs typeface="Times New Roman"/>
            </a:endParaRPr>
          </a:p>
          <a:p>
            <a:pPr marL="12700" indent="449580" algn="just">
              <a:lnSpc>
                <a:spcPct val="100000"/>
              </a:lnSpc>
              <a:spcBef>
                <a:spcPts val="180"/>
              </a:spcBef>
            </a:pPr>
            <a:r>
              <a:rPr sz="1800" dirty="0">
                <a:latin typeface="Times New Roman"/>
                <a:cs typeface="Times New Roman"/>
              </a:rPr>
              <a:t>При</a:t>
            </a:r>
            <a:r>
              <a:rPr sz="1800" spc="29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производстве</a:t>
            </a:r>
            <a:r>
              <a:rPr sz="1800" spc="29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работ</a:t>
            </a:r>
            <a:r>
              <a:rPr sz="1800" spc="30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(оказании</a:t>
            </a:r>
            <a:r>
              <a:rPr sz="1800" spc="29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услуг)</a:t>
            </a:r>
            <a:r>
              <a:rPr sz="1800" spc="30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на</a:t>
            </a:r>
            <a:r>
              <a:rPr sz="1800" spc="290" dirty="0">
                <a:latin typeface="Times New Roman"/>
                <a:cs typeface="Times New Roman"/>
              </a:rPr>
              <a:t>  </a:t>
            </a:r>
            <a:r>
              <a:rPr sz="1800" spc="-10" dirty="0">
                <a:latin typeface="Times New Roman"/>
                <a:cs typeface="Times New Roman"/>
              </a:rPr>
              <a:t>территории,</a:t>
            </a:r>
            <a:endParaRPr sz="18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10200"/>
              </a:lnSpc>
              <a:spcBef>
                <a:spcPts val="5"/>
              </a:spcBef>
            </a:pPr>
            <a:r>
              <a:rPr sz="1800" dirty="0">
                <a:latin typeface="Times New Roman"/>
                <a:cs typeface="Times New Roman"/>
              </a:rPr>
              <a:t>находящейся</a:t>
            </a:r>
            <a:r>
              <a:rPr sz="1800" spc="114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под</a:t>
            </a:r>
            <a:r>
              <a:rPr sz="1800" spc="114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контролем</a:t>
            </a:r>
            <a:r>
              <a:rPr sz="1800" spc="11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другого</a:t>
            </a:r>
            <a:r>
              <a:rPr sz="1800" spc="12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работодателя</a:t>
            </a:r>
            <a:r>
              <a:rPr sz="1800" spc="11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(иного</a:t>
            </a:r>
            <a:r>
              <a:rPr sz="1800" spc="114" dirty="0">
                <a:latin typeface="Times New Roman"/>
                <a:cs typeface="Times New Roman"/>
              </a:rPr>
              <a:t>  </a:t>
            </a:r>
            <a:r>
              <a:rPr sz="1800" spc="-10" dirty="0">
                <a:latin typeface="Times New Roman"/>
                <a:cs typeface="Times New Roman"/>
              </a:rPr>
              <a:t>лица), </a:t>
            </a:r>
            <a:r>
              <a:rPr sz="1800" dirty="0">
                <a:latin typeface="Times New Roman"/>
                <a:cs typeface="Times New Roman"/>
              </a:rPr>
              <a:t>работодатель,</a:t>
            </a:r>
            <a:r>
              <a:rPr sz="1800" spc="46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осуществляющий</a:t>
            </a:r>
            <a:r>
              <a:rPr sz="1800" spc="46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производство</a:t>
            </a:r>
            <a:r>
              <a:rPr sz="1800" spc="47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работ</a:t>
            </a:r>
            <a:r>
              <a:rPr sz="1800" spc="470" dirty="0">
                <a:latin typeface="Times New Roman"/>
                <a:cs typeface="Times New Roman"/>
              </a:rPr>
              <a:t>  </a:t>
            </a:r>
            <a:r>
              <a:rPr sz="1800" spc="-10" dirty="0">
                <a:latin typeface="Times New Roman"/>
                <a:cs typeface="Times New Roman"/>
              </a:rPr>
              <a:t>(оказание </a:t>
            </a:r>
            <a:r>
              <a:rPr sz="1800" dirty="0">
                <a:latin typeface="Times New Roman"/>
                <a:cs typeface="Times New Roman"/>
              </a:rPr>
              <a:t>услуг),</a:t>
            </a:r>
            <a:r>
              <a:rPr sz="1800" spc="3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обязан</a:t>
            </a:r>
            <a:r>
              <a:rPr sz="1800" spc="3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перед</a:t>
            </a:r>
            <a:r>
              <a:rPr sz="1800" spc="3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началом</a:t>
            </a:r>
            <a:r>
              <a:rPr sz="1800" spc="3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производства</a:t>
            </a:r>
            <a:r>
              <a:rPr sz="1800" spc="3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работ</a:t>
            </a:r>
            <a:r>
              <a:rPr sz="1800" spc="3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(оказания</a:t>
            </a:r>
            <a:r>
              <a:rPr sz="1800" spc="3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услуг) </a:t>
            </a:r>
            <a:r>
              <a:rPr sz="1800" dirty="0">
                <a:latin typeface="Times New Roman"/>
                <a:cs typeface="Times New Roman"/>
              </a:rPr>
              <a:t>согласовать</a:t>
            </a:r>
            <a:r>
              <a:rPr sz="1800" spc="2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2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другим</a:t>
            </a:r>
            <a:r>
              <a:rPr sz="1800" spc="229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работодателем</a:t>
            </a:r>
            <a:r>
              <a:rPr sz="1800" spc="229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(иным</a:t>
            </a:r>
            <a:r>
              <a:rPr sz="1800" spc="2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лицом)</a:t>
            </a:r>
            <a:r>
              <a:rPr sz="1800" spc="2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мероприятия</a:t>
            </a:r>
            <a:r>
              <a:rPr sz="1800" spc="24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по </a:t>
            </a:r>
            <a:r>
              <a:rPr sz="1800" dirty="0">
                <a:latin typeface="Times New Roman"/>
                <a:cs typeface="Times New Roman"/>
              </a:rPr>
              <a:t>предотвращению</a:t>
            </a:r>
            <a:r>
              <a:rPr sz="1800" spc="3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случаев</a:t>
            </a:r>
            <a:r>
              <a:rPr sz="1800" spc="3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повреждения</a:t>
            </a:r>
            <a:r>
              <a:rPr sz="1800" spc="3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здоровья</a:t>
            </a:r>
            <a:r>
              <a:rPr sz="1800" spc="3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работников,</a:t>
            </a:r>
            <a:r>
              <a:rPr sz="1800" spc="3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31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том </a:t>
            </a:r>
            <a:r>
              <a:rPr sz="1800" dirty="0">
                <a:latin typeface="Times New Roman"/>
                <a:cs typeface="Times New Roman"/>
              </a:rPr>
              <a:t>числе</a:t>
            </a:r>
            <a:r>
              <a:rPr sz="1800" spc="114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работников</a:t>
            </a:r>
            <a:r>
              <a:rPr sz="1800" spc="11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сторонних</a:t>
            </a:r>
            <a:r>
              <a:rPr sz="1800" spc="114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организаций,</a:t>
            </a:r>
            <a:r>
              <a:rPr sz="1800" spc="114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производящих</a:t>
            </a:r>
            <a:r>
              <a:rPr sz="1800" spc="114" dirty="0">
                <a:latin typeface="Times New Roman"/>
                <a:cs typeface="Times New Roman"/>
              </a:rPr>
              <a:t>  </a:t>
            </a:r>
            <a:r>
              <a:rPr sz="1800" spc="-10" dirty="0">
                <a:latin typeface="Times New Roman"/>
                <a:cs typeface="Times New Roman"/>
              </a:rPr>
              <a:t>работы </a:t>
            </a:r>
            <a:r>
              <a:rPr sz="1800" dirty="0">
                <a:latin typeface="Times New Roman"/>
                <a:cs typeface="Times New Roman"/>
              </a:rPr>
              <a:t>(оказывающих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услуги)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на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данной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территории.</a:t>
            </a:r>
            <a:endParaRPr sz="1800">
              <a:latin typeface="Times New Roman"/>
              <a:cs typeface="Times New Roman"/>
            </a:endParaRPr>
          </a:p>
          <a:p>
            <a:pPr marL="12700" marR="5080" indent="449580" algn="just">
              <a:lnSpc>
                <a:spcPts val="2420"/>
              </a:lnSpc>
              <a:spcBef>
                <a:spcPts val="60"/>
              </a:spcBef>
            </a:pPr>
            <a:r>
              <a:rPr sz="1800" dirty="0">
                <a:latin typeface="Times New Roman"/>
                <a:cs typeface="Times New Roman"/>
              </a:rPr>
              <a:t>Приказ</a:t>
            </a:r>
            <a:r>
              <a:rPr sz="1800" spc="36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Минтруда</a:t>
            </a:r>
            <a:r>
              <a:rPr sz="1800" spc="36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России</a:t>
            </a:r>
            <a:r>
              <a:rPr sz="1800" spc="35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от</a:t>
            </a:r>
            <a:r>
              <a:rPr sz="1800" spc="37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22.09.2021</a:t>
            </a:r>
            <a:r>
              <a:rPr sz="1800" spc="36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№</a:t>
            </a:r>
            <a:r>
              <a:rPr sz="1800" spc="365" dirty="0">
                <a:latin typeface="Times New Roman"/>
                <a:cs typeface="Times New Roman"/>
              </a:rPr>
              <a:t>  </a:t>
            </a:r>
            <a:r>
              <a:rPr sz="1800" b="1" dirty="0">
                <a:latin typeface="Times New Roman"/>
                <a:cs typeface="Times New Roman"/>
              </a:rPr>
              <a:t>656</a:t>
            </a:r>
            <a:r>
              <a:rPr sz="1800" b="1" spc="365" dirty="0">
                <a:latin typeface="Times New Roman"/>
                <a:cs typeface="Times New Roman"/>
              </a:rPr>
              <a:t>  </a:t>
            </a:r>
            <a:r>
              <a:rPr sz="1800" b="1" dirty="0">
                <a:latin typeface="Times New Roman"/>
                <a:cs typeface="Times New Roman"/>
              </a:rPr>
              <a:t>н</a:t>
            </a:r>
            <a:r>
              <a:rPr sz="1800" b="1" spc="355" dirty="0">
                <a:latin typeface="Times New Roman"/>
                <a:cs typeface="Times New Roman"/>
              </a:rPr>
              <a:t>  </a:t>
            </a:r>
            <a:r>
              <a:rPr sz="1800" b="1" spc="-25" dirty="0">
                <a:latin typeface="Times New Roman"/>
                <a:cs typeface="Times New Roman"/>
              </a:rPr>
              <a:t>«Об </a:t>
            </a:r>
            <a:r>
              <a:rPr sz="1800" b="1" dirty="0">
                <a:latin typeface="Times New Roman"/>
                <a:cs typeface="Times New Roman"/>
              </a:rPr>
              <a:t>утверждении</a:t>
            </a:r>
            <a:r>
              <a:rPr sz="1800" b="1" spc="409" dirty="0">
                <a:latin typeface="Times New Roman"/>
                <a:cs typeface="Times New Roman"/>
              </a:rPr>
              <a:t>    </a:t>
            </a:r>
            <a:r>
              <a:rPr sz="1800" b="1" dirty="0">
                <a:latin typeface="Times New Roman"/>
                <a:cs typeface="Times New Roman"/>
              </a:rPr>
              <a:t>примерного</a:t>
            </a:r>
            <a:r>
              <a:rPr sz="1800" b="1" spc="409" dirty="0">
                <a:latin typeface="Times New Roman"/>
                <a:cs typeface="Times New Roman"/>
              </a:rPr>
              <a:t>    </a:t>
            </a:r>
            <a:r>
              <a:rPr sz="1800" b="1" dirty="0">
                <a:latin typeface="Times New Roman"/>
                <a:cs typeface="Times New Roman"/>
              </a:rPr>
              <a:t>перечня</a:t>
            </a:r>
            <a:r>
              <a:rPr sz="1800" b="1" spc="409" dirty="0">
                <a:latin typeface="Times New Roman"/>
                <a:cs typeface="Times New Roman"/>
              </a:rPr>
              <a:t>    </a:t>
            </a:r>
            <a:r>
              <a:rPr sz="1800" b="1" dirty="0">
                <a:latin typeface="Times New Roman"/>
                <a:cs typeface="Times New Roman"/>
              </a:rPr>
              <a:t>мероприятий</a:t>
            </a:r>
            <a:r>
              <a:rPr sz="1800" b="1" spc="405" dirty="0">
                <a:latin typeface="Times New Roman"/>
                <a:cs typeface="Times New Roman"/>
              </a:rPr>
              <a:t>    </a:t>
            </a:r>
            <a:r>
              <a:rPr sz="1800" b="1" spc="-25" dirty="0">
                <a:latin typeface="Times New Roman"/>
                <a:cs typeface="Times New Roman"/>
              </a:rPr>
              <a:t>по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6963" y="4238370"/>
            <a:ext cx="5469890" cy="61976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0"/>
              </a:spcBef>
              <a:tabLst>
                <a:tab pos="1991360" algn="l"/>
                <a:tab pos="2980055" algn="l"/>
                <a:tab pos="4525645" algn="l"/>
              </a:tabLst>
            </a:pPr>
            <a:r>
              <a:rPr sz="1800" b="1" spc="-10" dirty="0">
                <a:latin typeface="Times New Roman"/>
                <a:cs typeface="Times New Roman"/>
              </a:rPr>
              <a:t>предотвращению</a:t>
            </a:r>
            <a:r>
              <a:rPr sz="1800" b="1" dirty="0">
                <a:latin typeface="Times New Roman"/>
                <a:cs typeface="Times New Roman"/>
              </a:rPr>
              <a:t>	</a:t>
            </a:r>
            <a:r>
              <a:rPr sz="1800" b="1" spc="-10" dirty="0">
                <a:latin typeface="Times New Roman"/>
                <a:cs typeface="Times New Roman"/>
              </a:rPr>
              <a:t>случаев</a:t>
            </a:r>
            <a:r>
              <a:rPr sz="1800" b="1" dirty="0">
                <a:latin typeface="Times New Roman"/>
                <a:cs typeface="Times New Roman"/>
              </a:rPr>
              <a:t>	</a:t>
            </a:r>
            <a:r>
              <a:rPr sz="1800" b="1" spc="-10" dirty="0">
                <a:latin typeface="Times New Roman"/>
                <a:cs typeface="Times New Roman"/>
              </a:rPr>
              <a:t>повреждения</a:t>
            </a:r>
            <a:r>
              <a:rPr sz="1800" b="1" dirty="0">
                <a:latin typeface="Times New Roman"/>
                <a:cs typeface="Times New Roman"/>
              </a:rPr>
              <a:t>	</a:t>
            </a:r>
            <a:r>
              <a:rPr sz="1800" b="1" spc="-10" dirty="0">
                <a:latin typeface="Times New Roman"/>
                <a:cs typeface="Times New Roman"/>
              </a:rPr>
              <a:t>здоровья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  <a:tabLst>
                <a:tab pos="708660" algn="l"/>
                <a:tab pos="2282190" algn="l"/>
                <a:tab pos="3088640" algn="l"/>
                <a:tab pos="4308475" algn="l"/>
                <a:tab pos="5184140" algn="l"/>
              </a:tabLst>
            </a:pPr>
            <a:r>
              <a:rPr sz="1800" spc="-20" dirty="0">
                <a:latin typeface="Times New Roman"/>
                <a:cs typeface="Times New Roman"/>
              </a:rPr>
              <a:t>(при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производстве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работ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(оказании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услуг)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25" dirty="0">
                <a:latin typeface="Times New Roman"/>
                <a:cs typeface="Times New Roman"/>
              </a:rPr>
              <a:t>на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70759" y="4238370"/>
            <a:ext cx="1238885" cy="61976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1800" b="1" spc="-10" dirty="0">
                <a:latin typeface="Times New Roman"/>
                <a:cs typeface="Times New Roman"/>
              </a:rPr>
              <a:t>работников</a:t>
            </a:r>
            <a:endParaRPr sz="1800">
              <a:latin typeface="Times New Roman"/>
              <a:cs typeface="Times New Roman"/>
            </a:endParaRPr>
          </a:p>
          <a:p>
            <a:pPr marL="43180">
              <a:lnSpc>
                <a:spcPct val="100000"/>
              </a:lnSpc>
              <a:spcBef>
                <a:spcPts val="180"/>
              </a:spcBef>
            </a:pPr>
            <a:r>
              <a:rPr sz="1800" spc="-10" dirty="0">
                <a:latin typeface="Times New Roman"/>
                <a:cs typeface="Times New Roman"/>
              </a:rPr>
              <a:t>территории,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6963" y="4834255"/>
            <a:ext cx="6864350" cy="1234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2280" marR="424815" indent="-450215">
              <a:lnSpc>
                <a:spcPct val="11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находящейся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под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контролем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другого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работодателя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(иного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лица)». </a:t>
            </a:r>
            <a:r>
              <a:rPr sz="1800" dirty="0">
                <a:latin typeface="Times New Roman"/>
                <a:cs typeface="Times New Roman"/>
              </a:rPr>
              <a:t>Все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мероприятия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необходимо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организовать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до</a:t>
            </a:r>
            <a:r>
              <a:rPr sz="1800" u="sng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начала</a:t>
            </a:r>
            <a:r>
              <a:rPr sz="1800" u="sng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работ</a:t>
            </a:r>
            <a:r>
              <a:rPr sz="1800" spc="-10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 marL="12700" marR="5080" indent="449580">
              <a:lnSpc>
                <a:spcPts val="2390"/>
              </a:lnSpc>
              <a:spcBef>
                <a:spcPts val="85"/>
              </a:spcBef>
              <a:tabLst>
                <a:tab pos="1696085" algn="l"/>
                <a:tab pos="2684780" algn="l"/>
                <a:tab pos="3855720" algn="l"/>
                <a:tab pos="4998720" algn="l"/>
                <a:tab pos="6749415" algn="l"/>
              </a:tabLst>
            </a:pPr>
            <a:r>
              <a:rPr sz="1800" spc="-10" dirty="0">
                <a:latin typeface="Times New Roman"/>
                <a:cs typeface="Times New Roman"/>
              </a:rPr>
              <a:t>Проверить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наличие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(отразить,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составить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доп.соглашения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50" dirty="0">
                <a:latin typeface="Times New Roman"/>
                <a:cs typeface="Times New Roman"/>
              </a:rPr>
              <a:t>с </a:t>
            </a:r>
            <a:r>
              <a:rPr sz="1800" dirty="0">
                <a:latin typeface="Times New Roman"/>
                <a:cs typeface="Times New Roman"/>
              </a:rPr>
              <a:t>01.03.2022)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мероприятия в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договорах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ГПХ.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963" y="732281"/>
            <a:ext cx="6867525" cy="4731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41880" marR="230504" indent="-1658620">
              <a:lnSpc>
                <a:spcPct val="110100"/>
              </a:lnSpc>
              <a:spcBef>
                <a:spcPts val="100"/>
              </a:spcBef>
            </a:pPr>
            <a:r>
              <a:rPr sz="1800" b="1" dirty="0">
                <a:latin typeface="Times New Roman"/>
                <a:cs typeface="Times New Roman"/>
              </a:rPr>
              <a:t>Статья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214.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Обязанности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работодателя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в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области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охраны </a:t>
            </a:r>
            <a:r>
              <a:rPr sz="1800" b="1" dirty="0">
                <a:latin typeface="Times New Roman"/>
                <a:cs typeface="Times New Roman"/>
              </a:rPr>
              <a:t>труда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(взамен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ст.212)</a:t>
            </a:r>
            <a:endParaRPr sz="1800">
              <a:latin typeface="Times New Roman"/>
              <a:cs typeface="Times New Roman"/>
            </a:endParaRPr>
          </a:p>
          <a:p>
            <a:pPr marL="462280">
              <a:lnSpc>
                <a:spcPct val="100000"/>
              </a:lnSpc>
              <a:spcBef>
                <a:spcPts val="190"/>
              </a:spcBef>
            </a:pPr>
            <a:r>
              <a:rPr sz="1800" dirty="0">
                <a:latin typeface="Times New Roman"/>
                <a:cs typeface="Times New Roman"/>
              </a:rPr>
              <a:t>Работодатель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обязан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обеспечить:</a:t>
            </a:r>
            <a:endParaRPr sz="1800">
              <a:latin typeface="Times New Roman"/>
              <a:cs typeface="Times New Roman"/>
            </a:endParaRPr>
          </a:p>
          <a:p>
            <a:pPr marL="12700" marR="6350" indent="342900">
              <a:lnSpc>
                <a:spcPts val="2080"/>
              </a:lnSpc>
              <a:spcBef>
                <a:spcPts val="1550"/>
              </a:spcBef>
            </a:pPr>
            <a:r>
              <a:rPr sz="1800" dirty="0">
                <a:latin typeface="Times New Roman"/>
                <a:cs typeface="Times New Roman"/>
              </a:rPr>
              <a:t>5)</a:t>
            </a:r>
            <a:r>
              <a:rPr sz="1800" spc="4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реализацию</a:t>
            </a:r>
            <a:r>
              <a:rPr sz="1800" spc="4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мероприятий</a:t>
            </a:r>
            <a:r>
              <a:rPr sz="1800" spc="4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по</a:t>
            </a:r>
            <a:r>
              <a:rPr sz="1800" spc="4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улучшению</a:t>
            </a:r>
            <a:r>
              <a:rPr sz="1800" spc="4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условий</a:t>
            </a:r>
            <a:r>
              <a:rPr sz="1800" spc="4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48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охраны труда.</a:t>
            </a:r>
            <a:endParaRPr sz="1800">
              <a:latin typeface="Times New Roman"/>
              <a:cs typeface="Times New Roman"/>
            </a:endParaRPr>
          </a:p>
          <a:p>
            <a:pPr marL="12700" marR="5080" indent="342900" algn="just">
              <a:lnSpc>
                <a:spcPct val="95800"/>
              </a:lnSpc>
              <a:spcBef>
                <a:spcPts val="1135"/>
              </a:spcBef>
            </a:pPr>
            <a:r>
              <a:rPr sz="1800" dirty="0">
                <a:latin typeface="Times New Roman"/>
                <a:cs typeface="Times New Roman"/>
              </a:rPr>
              <a:t>Приказ</a:t>
            </a:r>
            <a:r>
              <a:rPr sz="1800" spc="52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Минтруда</a:t>
            </a:r>
            <a:r>
              <a:rPr sz="1800" spc="53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России</a:t>
            </a:r>
            <a:r>
              <a:rPr sz="1800" spc="53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от</a:t>
            </a:r>
            <a:r>
              <a:rPr sz="1800" spc="53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29.10.2021</a:t>
            </a:r>
            <a:r>
              <a:rPr sz="1800" spc="550" dirty="0">
                <a:latin typeface="Times New Roman"/>
                <a:cs typeface="Times New Roman"/>
              </a:rPr>
              <a:t>  </a:t>
            </a:r>
            <a:r>
              <a:rPr sz="1800" b="1" dirty="0">
                <a:latin typeface="Times New Roman"/>
                <a:cs typeface="Times New Roman"/>
              </a:rPr>
              <a:t>№</a:t>
            </a:r>
            <a:r>
              <a:rPr sz="1800" b="1" spc="530" dirty="0">
                <a:latin typeface="Times New Roman"/>
                <a:cs typeface="Times New Roman"/>
              </a:rPr>
              <a:t>  </a:t>
            </a:r>
            <a:r>
              <a:rPr sz="1800" b="1" dirty="0">
                <a:latin typeface="Times New Roman"/>
                <a:cs typeface="Times New Roman"/>
              </a:rPr>
              <a:t>771н</a:t>
            </a:r>
            <a:r>
              <a:rPr sz="1800" b="1" spc="525" dirty="0">
                <a:latin typeface="Times New Roman"/>
                <a:cs typeface="Times New Roman"/>
              </a:rPr>
              <a:t>  </a:t>
            </a:r>
            <a:r>
              <a:rPr sz="1800" b="1" spc="-25" dirty="0">
                <a:latin typeface="Times New Roman"/>
                <a:cs typeface="Times New Roman"/>
              </a:rPr>
              <a:t>«Об </a:t>
            </a:r>
            <a:r>
              <a:rPr sz="1800" b="1" dirty="0">
                <a:latin typeface="Times New Roman"/>
                <a:cs typeface="Times New Roman"/>
              </a:rPr>
              <a:t>утверждении</a:t>
            </a:r>
            <a:r>
              <a:rPr sz="1800" b="1" spc="560" dirty="0">
                <a:latin typeface="Times New Roman"/>
                <a:cs typeface="Times New Roman"/>
              </a:rPr>
              <a:t>  </a:t>
            </a:r>
            <a:r>
              <a:rPr sz="1800" b="1" dirty="0">
                <a:latin typeface="Times New Roman"/>
                <a:cs typeface="Times New Roman"/>
              </a:rPr>
              <a:t>Примерного</a:t>
            </a:r>
            <a:r>
              <a:rPr sz="1800" b="1" spc="570" dirty="0">
                <a:latin typeface="Times New Roman"/>
                <a:cs typeface="Times New Roman"/>
              </a:rPr>
              <a:t>  </a:t>
            </a:r>
            <a:r>
              <a:rPr sz="1800" b="1" dirty="0">
                <a:latin typeface="Times New Roman"/>
                <a:cs typeface="Times New Roman"/>
              </a:rPr>
              <a:t>перечня</a:t>
            </a:r>
            <a:r>
              <a:rPr sz="1800" b="1" spc="560" dirty="0">
                <a:latin typeface="Times New Roman"/>
                <a:cs typeface="Times New Roman"/>
              </a:rPr>
              <a:t>  </a:t>
            </a:r>
            <a:r>
              <a:rPr sz="1800" b="1" dirty="0">
                <a:latin typeface="Times New Roman"/>
                <a:cs typeface="Times New Roman"/>
              </a:rPr>
              <a:t>ежегодно</a:t>
            </a:r>
            <a:r>
              <a:rPr sz="1800" b="1" spc="565" dirty="0">
                <a:latin typeface="Times New Roman"/>
                <a:cs typeface="Times New Roman"/>
              </a:rPr>
              <a:t>  </a:t>
            </a:r>
            <a:r>
              <a:rPr sz="1800" b="1" spc="-10" dirty="0">
                <a:latin typeface="Times New Roman"/>
                <a:cs typeface="Times New Roman"/>
              </a:rPr>
              <a:t>реализуемых </a:t>
            </a:r>
            <a:r>
              <a:rPr sz="1800" b="1" dirty="0">
                <a:latin typeface="Times New Roman"/>
                <a:cs typeface="Times New Roman"/>
              </a:rPr>
              <a:t>работодателем</a:t>
            </a:r>
            <a:r>
              <a:rPr sz="1800" b="1" spc="459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мероприятий</a:t>
            </a:r>
            <a:r>
              <a:rPr sz="1800" b="1" spc="46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по</a:t>
            </a:r>
            <a:r>
              <a:rPr sz="1800" b="1" spc="44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улучшению</a:t>
            </a:r>
            <a:r>
              <a:rPr sz="1800" b="1" spc="459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условий</a:t>
            </a:r>
            <a:r>
              <a:rPr sz="1800" b="1" spc="45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и</a:t>
            </a:r>
            <a:r>
              <a:rPr sz="1800" b="1" spc="45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охраны </a:t>
            </a:r>
            <a:r>
              <a:rPr sz="1800" b="1" dirty="0">
                <a:latin typeface="Times New Roman"/>
                <a:cs typeface="Times New Roman"/>
              </a:rPr>
              <a:t>труда,</a:t>
            </a:r>
            <a:r>
              <a:rPr sz="1800" b="1" spc="50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ликвидации</a:t>
            </a:r>
            <a:r>
              <a:rPr sz="1800" b="1" spc="509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или</a:t>
            </a:r>
            <a:r>
              <a:rPr sz="1800" b="1" spc="50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снижению</a:t>
            </a:r>
            <a:r>
              <a:rPr sz="1800" b="1" spc="5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уровней</a:t>
            </a:r>
            <a:r>
              <a:rPr sz="1800" b="1" spc="509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профессиональных </a:t>
            </a:r>
            <a:r>
              <a:rPr sz="1800" b="1" dirty="0">
                <a:latin typeface="Times New Roman"/>
                <a:cs typeface="Times New Roman"/>
              </a:rPr>
              <a:t>рисков</a:t>
            </a:r>
            <a:r>
              <a:rPr sz="1800" b="1" spc="7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либо</a:t>
            </a:r>
            <a:r>
              <a:rPr sz="1800" b="1" spc="7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недопущению</a:t>
            </a:r>
            <a:r>
              <a:rPr sz="1800" b="1" spc="7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повышения</a:t>
            </a:r>
            <a:r>
              <a:rPr sz="1800" b="1" spc="7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их</a:t>
            </a:r>
            <a:r>
              <a:rPr sz="1800" b="1" spc="6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уровней»</a:t>
            </a:r>
            <a:r>
              <a:rPr sz="1800" b="1" spc="1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(опубликован 03.12.2021).</a:t>
            </a:r>
            <a:endParaRPr sz="1800">
              <a:latin typeface="Times New Roman"/>
              <a:cs typeface="Times New Roman"/>
            </a:endParaRPr>
          </a:p>
          <a:p>
            <a:pPr marL="12700" marR="8890" indent="342900" algn="just">
              <a:lnSpc>
                <a:spcPts val="2060"/>
              </a:lnSpc>
              <a:spcBef>
                <a:spcPts val="1270"/>
              </a:spcBef>
            </a:pPr>
            <a:r>
              <a:rPr sz="1800" dirty="0">
                <a:latin typeface="Times New Roman"/>
                <a:cs typeface="Times New Roman"/>
              </a:rPr>
              <a:t>Статья</a:t>
            </a:r>
            <a:r>
              <a:rPr sz="1800" spc="40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225.</a:t>
            </a:r>
            <a:r>
              <a:rPr sz="1800" spc="409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Финансирование</a:t>
            </a:r>
            <a:r>
              <a:rPr sz="1800" spc="41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мероприятий</a:t>
            </a:r>
            <a:r>
              <a:rPr sz="1800" spc="42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по</a:t>
            </a:r>
            <a:r>
              <a:rPr sz="1800" spc="409" dirty="0">
                <a:latin typeface="Times New Roman"/>
                <a:cs typeface="Times New Roman"/>
              </a:rPr>
              <a:t>  </a:t>
            </a:r>
            <a:r>
              <a:rPr sz="1800" spc="-10" dirty="0">
                <a:latin typeface="Times New Roman"/>
                <a:cs typeface="Times New Roman"/>
              </a:rPr>
              <a:t>улучшению </a:t>
            </a:r>
            <a:r>
              <a:rPr sz="1800" dirty="0">
                <a:latin typeface="Times New Roman"/>
                <a:cs typeface="Times New Roman"/>
              </a:rPr>
              <a:t>условий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охраны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труда</a:t>
            </a:r>
            <a:endParaRPr sz="1800">
              <a:latin typeface="Times New Roman"/>
              <a:cs typeface="Times New Roman"/>
            </a:endParaRPr>
          </a:p>
          <a:p>
            <a:pPr marL="12700" marR="7620" indent="342900" algn="just">
              <a:lnSpc>
                <a:spcPts val="2060"/>
              </a:lnSpc>
              <a:spcBef>
                <a:spcPts val="1220"/>
              </a:spcBef>
            </a:pPr>
            <a:r>
              <a:rPr sz="1800" dirty="0">
                <a:latin typeface="Times New Roman"/>
                <a:cs typeface="Times New Roman"/>
              </a:rPr>
              <a:t>Дополнительные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статьи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затрат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на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ОТ,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которые</a:t>
            </a:r>
            <a:r>
              <a:rPr sz="1800" spc="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можно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возместить </a:t>
            </a:r>
            <a:r>
              <a:rPr sz="1800" dirty="0">
                <a:latin typeface="Times New Roman"/>
                <a:cs typeface="Times New Roman"/>
              </a:rPr>
              <a:t>за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счёт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средств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ФСС.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963" y="301243"/>
            <a:ext cx="6868159" cy="2441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41880" marR="229870" indent="-1658620" algn="just">
              <a:lnSpc>
                <a:spcPct val="110600"/>
              </a:lnSpc>
              <a:spcBef>
                <a:spcPts val="100"/>
              </a:spcBef>
            </a:pPr>
            <a:r>
              <a:rPr sz="1800" b="1" dirty="0">
                <a:latin typeface="Times New Roman"/>
                <a:cs typeface="Times New Roman"/>
              </a:rPr>
              <a:t>Статья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214.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Обязанности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работодателя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в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области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охраны </a:t>
            </a:r>
            <a:r>
              <a:rPr sz="1800" b="1" dirty="0">
                <a:latin typeface="Times New Roman"/>
                <a:cs typeface="Times New Roman"/>
              </a:rPr>
              <a:t>труда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(взамен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ст.212)</a:t>
            </a:r>
            <a:endParaRPr sz="1800">
              <a:latin typeface="Times New Roman"/>
              <a:cs typeface="Times New Roman"/>
            </a:endParaRPr>
          </a:p>
          <a:p>
            <a:pPr marL="462280" algn="just">
              <a:lnSpc>
                <a:spcPct val="100000"/>
              </a:lnSpc>
              <a:spcBef>
                <a:spcPts val="180"/>
              </a:spcBef>
            </a:pPr>
            <a:r>
              <a:rPr sz="1800" dirty="0">
                <a:latin typeface="Times New Roman"/>
                <a:cs typeface="Times New Roman"/>
              </a:rPr>
              <a:t>Работодатель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обязан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обеспечить:</a:t>
            </a:r>
            <a:endParaRPr sz="1800">
              <a:latin typeface="Times New Roman"/>
              <a:cs typeface="Times New Roman"/>
            </a:endParaRPr>
          </a:p>
          <a:p>
            <a:pPr marL="12700" indent="449580" algn="just">
              <a:lnSpc>
                <a:spcPct val="100000"/>
              </a:lnSpc>
              <a:spcBef>
                <a:spcPts val="215"/>
              </a:spcBef>
            </a:pPr>
            <a:r>
              <a:rPr sz="1800" dirty="0">
                <a:latin typeface="Times New Roman"/>
                <a:cs typeface="Times New Roman"/>
              </a:rPr>
              <a:t>13)</a:t>
            </a:r>
            <a:r>
              <a:rPr sz="1800" spc="1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11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случаях,</a:t>
            </a:r>
            <a:r>
              <a:rPr sz="1800" spc="11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предусмотренных</a:t>
            </a:r>
            <a:r>
              <a:rPr sz="1800" spc="1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трудовым</a:t>
            </a:r>
            <a:r>
              <a:rPr sz="1800" spc="1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законодательством</a:t>
            </a:r>
            <a:r>
              <a:rPr sz="1800" spc="125" dirty="0">
                <a:latin typeface="Times New Roman"/>
                <a:cs typeface="Times New Roman"/>
              </a:rPr>
              <a:t> </a:t>
            </a:r>
            <a:r>
              <a:rPr sz="1800" spc="-50" dirty="0">
                <a:latin typeface="Times New Roman"/>
                <a:cs typeface="Times New Roman"/>
              </a:rPr>
              <a:t>и</a:t>
            </a:r>
            <a:endParaRPr sz="18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10200"/>
              </a:lnSpc>
              <a:spcBef>
                <a:spcPts val="10"/>
              </a:spcBef>
            </a:pPr>
            <a:r>
              <a:rPr sz="1800" dirty="0">
                <a:latin typeface="Times New Roman"/>
                <a:cs typeface="Times New Roman"/>
              </a:rPr>
              <a:t>иными</a:t>
            </a:r>
            <a:r>
              <a:rPr sz="1800" spc="21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нормативными</a:t>
            </a:r>
            <a:r>
              <a:rPr sz="1800" spc="21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правовыми</a:t>
            </a:r>
            <a:r>
              <a:rPr sz="1800" spc="21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актами,</a:t>
            </a:r>
            <a:r>
              <a:rPr sz="1800" spc="204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содержащими</a:t>
            </a:r>
            <a:r>
              <a:rPr sz="1800" spc="204" dirty="0">
                <a:latin typeface="Times New Roman"/>
                <a:cs typeface="Times New Roman"/>
              </a:rPr>
              <a:t>  </a:t>
            </a:r>
            <a:r>
              <a:rPr sz="1800" spc="-20" dirty="0">
                <a:latin typeface="Times New Roman"/>
                <a:cs typeface="Times New Roman"/>
              </a:rPr>
              <a:t>нормы </a:t>
            </a:r>
            <a:r>
              <a:rPr sz="1800" dirty="0">
                <a:latin typeface="Times New Roman"/>
                <a:cs typeface="Times New Roman"/>
              </a:rPr>
              <a:t>трудового</a:t>
            </a:r>
            <a:r>
              <a:rPr sz="1800" spc="18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права,</a:t>
            </a:r>
            <a:r>
              <a:rPr sz="1800" spc="18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организацию</a:t>
            </a:r>
            <a:r>
              <a:rPr sz="1800" spc="18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проведения</a:t>
            </a:r>
            <a:r>
              <a:rPr sz="1800" spc="18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за</a:t>
            </a:r>
            <a:r>
              <a:rPr sz="1800" spc="18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счет</a:t>
            </a:r>
            <a:r>
              <a:rPr sz="1800" spc="180" dirty="0">
                <a:latin typeface="Times New Roman"/>
                <a:cs typeface="Times New Roman"/>
              </a:rPr>
              <a:t>  </a:t>
            </a:r>
            <a:r>
              <a:rPr sz="1800" spc="-10" dirty="0">
                <a:latin typeface="Times New Roman"/>
                <a:cs typeface="Times New Roman"/>
              </a:rPr>
              <a:t>собственных </a:t>
            </a:r>
            <a:r>
              <a:rPr sz="1800" dirty="0">
                <a:latin typeface="Times New Roman"/>
                <a:cs typeface="Times New Roman"/>
              </a:rPr>
              <a:t>средств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обязательных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предварительных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(при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поступлении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на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работу)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4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периодических</a:t>
            </a:r>
            <a:r>
              <a:rPr sz="1800" spc="4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(в</a:t>
            </a:r>
            <a:r>
              <a:rPr sz="1800" spc="4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течение</a:t>
            </a:r>
            <a:r>
              <a:rPr sz="1800" spc="4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трудовой</a:t>
            </a:r>
            <a:r>
              <a:rPr sz="1800" spc="4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деятельности)</a:t>
            </a:r>
            <a:r>
              <a:rPr sz="1800" spc="47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медицинских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6963" y="2717037"/>
            <a:ext cx="5498465" cy="629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00"/>
              </a:spcBef>
              <a:tabLst>
                <a:tab pos="1378585" algn="l"/>
                <a:tab pos="1532890" algn="l"/>
                <a:tab pos="2452370" algn="l"/>
                <a:tab pos="3401695" algn="l"/>
                <a:tab pos="4185920" algn="l"/>
              </a:tabLst>
            </a:pPr>
            <a:r>
              <a:rPr sz="1800" spc="-10" dirty="0">
                <a:latin typeface="Times New Roman"/>
                <a:cs typeface="Times New Roman"/>
              </a:rPr>
              <a:t>осмотров,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других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обязательных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медицинских обязательных</a:t>
            </a:r>
            <a:r>
              <a:rPr sz="1800" dirty="0">
                <a:latin typeface="Times New Roman"/>
                <a:cs typeface="Times New Roman"/>
              </a:rPr>
              <a:t>		</a:t>
            </a:r>
            <a:r>
              <a:rPr sz="1800" spc="-10" dirty="0">
                <a:latin typeface="Times New Roman"/>
                <a:cs typeface="Times New Roman"/>
              </a:rPr>
              <a:t>психиатрических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освидетельствований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03397" y="2717037"/>
            <a:ext cx="1207135" cy="629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13995">
              <a:lnSpc>
                <a:spcPct val="110000"/>
              </a:lnSpc>
              <a:spcBef>
                <a:spcPts val="100"/>
              </a:spcBef>
            </a:pPr>
            <a:r>
              <a:rPr sz="1800" spc="-10" dirty="0">
                <a:latin typeface="Times New Roman"/>
                <a:cs typeface="Times New Roman"/>
              </a:rPr>
              <a:t>осмотров, работников,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6963" y="3322446"/>
            <a:ext cx="6869430" cy="51650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6350" algn="just">
              <a:lnSpc>
                <a:spcPct val="110500"/>
              </a:lnSpc>
              <a:spcBef>
                <a:spcPts val="90"/>
              </a:spcBef>
            </a:pPr>
            <a:r>
              <a:rPr sz="1800" dirty="0">
                <a:latin typeface="Times New Roman"/>
                <a:cs typeface="Times New Roman"/>
              </a:rPr>
              <a:t>внеочередных</a:t>
            </a:r>
            <a:r>
              <a:rPr sz="1800" spc="3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медицинских</a:t>
            </a:r>
            <a:r>
              <a:rPr sz="1800" spc="3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осмотров</a:t>
            </a:r>
            <a:r>
              <a:rPr sz="1800" spc="3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работников</a:t>
            </a:r>
            <a:r>
              <a:rPr sz="1800" spc="3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3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соответствии</a:t>
            </a:r>
            <a:r>
              <a:rPr sz="1800" spc="320" dirty="0">
                <a:latin typeface="Times New Roman"/>
                <a:cs typeface="Times New Roman"/>
              </a:rPr>
              <a:t> </a:t>
            </a:r>
            <a:r>
              <a:rPr sz="1800" spc="-50" dirty="0">
                <a:latin typeface="Times New Roman"/>
                <a:cs typeface="Times New Roman"/>
              </a:rPr>
              <a:t>с </a:t>
            </a:r>
            <a:r>
              <a:rPr sz="1800" dirty="0">
                <a:latin typeface="Times New Roman"/>
                <a:cs typeface="Times New Roman"/>
              </a:rPr>
              <a:t>медицинскими</a:t>
            </a:r>
            <a:r>
              <a:rPr sz="1800" spc="520" dirty="0">
                <a:latin typeface="Times New Roman"/>
                <a:cs typeface="Times New Roman"/>
              </a:rPr>
              <a:t>    </a:t>
            </a:r>
            <a:r>
              <a:rPr sz="1800" dirty="0">
                <a:latin typeface="Times New Roman"/>
                <a:cs typeface="Times New Roman"/>
              </a:rPr>
              <a:t>рекомендациями,</a:t>
            </a:r>
            <a:r>
              <a:rPr sz="1800" spc="525" dirty="0">
                <a:latin typeface="Times New Roman"/>
                <a:cs typeface="Times New Roman"/>
              </a:rPr>
              <a:t>    </a:t>
            </a:r>
            <a:r>
              <a:rPr sz="1800" dirty="0">
                <a:latin typeface="Times New Roman"/>
                <a:cs typeface="Times New Roman"/>
              </a:rPr>
              <a:t>химико-</a:t>
            </a:r>
            <a:r>
              <a:rPr sz="1800" spc="-10" dirty="0">
                <a:latin typeface="Times New Roman"/>
                <a:cs typeface="Times New Roman"/>
              </a:rPr>
              <a:t>токсикологических </a:t>
            </a:r>
            <a:r>
              <a:rPr sz="1800" dirty="0">
                <a:latin typeface="Times New Roman"/>
                <a:cs typeface="Times New Roman"/>
              </a:rPr>
              <a:t>исследований</a:t>
            </a:r>
            <a:r>
              <a:rPr sz="1800" spc="1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наличия</a:t>
            </a:r>
            <a:r>
              <a:rPr sz="1800" spc="1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1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организме</a:t>
            </a:r>
            <a:r>
              <a:rPr sz="1800" spc="1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человека</a:t>
            </a:r>
            <a:r>
              <a:rPr sz="1800" spc="11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наркотических</a:t>
            </a:r>
            <a:r>
              <a:rPr sz="1800" spc="1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средств, </a:t>
            </a:r>
            <a:r>
              <a:rPr sz="1800" dirty="0">
                <a:latin typeface="Times New Roman"/>
                <a:cs typeface="Times New Roman"/>
              </a:rPr>
              <a:t>психотропных</a:t>
            </a:r>
            <a:r>
              <a:rPr sz="1800" spc="34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веществ</a:t>
            </a:r>
            <a:r>
              <a:rPr sz="1800" spc="34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34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их</a:t>
            </a:r>
            <a:r>
              <a:rPr sz="1800" spc="34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метаболитов</a:t>
            </a:r>
            <a:r>
              <a:rPr sz="1800" spc="355" dirty="0">
                <a:latin typeface="Times New Roman"/>
                <a:cs typeface="Times New Roman"/>
              </a:rPr>
              <a:t>  </a:t>
            </a:r>
            <a:r>
              <a:rPr sz="1800" b="1" i="1" dirty="0">
                <a:latin typeface="Times New Roman"/>
                <a:cs typeface="Times New Roman"/>
              </a:rPr>
              <a:t>с</a:t>
            </a:r>
            <a:r>
              <a:rPr sz="1800" b="1" i="1" spc="350" dirty="0">
                <a:latin typeface="Times New Roman"/>
                <a:cs typeface="Times New Roman"/>
              </a:rPr>
              <a:t>  </a:t>
            </a:r>
            <a:r>
              <a:rPr sz="1800" b="1" i="1" dirty="0">
                <a:latin typeface="Times New Roman"/>
                <a:cs typeface="Times New Roman"/>
              </a:rPr>
              <a:t>сохранением</a:t>
            </a:r>
            <a:r>
              <a:rPr sz="1800" b="1" i="1" spc="345" dirty="0">
                <a:latin typeface="Times New Roman"/>
                <a:cs typeface="Times New Roman"/>
              </a:rPr>
              <a:t>  </a:t>
            </a:r>
            <a:r>
              <a:rPr sz="1800" b="1" i="1" spc="-25" dirty="0">
                <a:latin typeface="Times New Roman"/>
                <a:cs typeface="Times New Roman"/>
              </a:rPr>
              <a:t>за </a:t>
            </a:r>
            <a:r>
              <a:rPr sz="1800" b="1" i="1" dirty="0">
                <a:latin typeface="Times New Roman"/>
                <a:cs typeface="Times New Roman"/>
              </a:rPr>
              <a:t>работниками</a:t>
            </a:r>
            <a:r>
              <a:rPr sz="1800" b="1" i="1" spc="305" dirty="0">
                <a:latin typeface="Times New Roman"/>
                <a:cs typeface="Times New Roman"/>
              </a:rPr>
              <a:t> </a:t>
            </a:r>
            <a:r>
              <a:rPr sz="1800" b="1" i="1" dirty="0">
                <a:latin typeface="Times New Roman"/>
                <a:cs typeface="Times New Roman"/>
              </a:rPr>
              <a:t>места</a:t>
            </a:r>
            <a:r>
              <a:rPr sz="1800" b="1" i="1" spc="295" dirty="0">
                <a:latin typeface="Times New Roman"/>
                <a:cs typeface="Times New Roman"/>
              </a:rPr>
              <a:t> </a:t>
            </a:r>
            <a:r>
              <a:rPr sz="1800" b="1" i="1" dirty="0">
                <a:latin typeface="Times New Roman"/>
                <a:cs typeface="Times New Roman"/>
              </a:rPr>
              <a:t>работы</a:t>
            </a:r>
            <a:r>
              <a:rPr sz="1800" b="1" i="1" spc="300" dirty="0">
                <a:latin typeface="Times New Roman"/>
                <a:cs typeface="Times New Roman"/>
              </a:rPr>
              <a:t> </a:t>
            </a:r>
            <a:r>
              <a:rPr sz="1800" b="1" i="1" dirty="0">
                <a:latin typeface="Times New Roman"/>
                <a:cs typeface="Times New Roman"/>
              </a:rPr>
              <a:t>(должности)</a:t>
            </a:r>
            <a:r>
              <a:rPr sz="1800" b="1" i="1" spc="280" dirty="0">
                <a:latin typeface="Times New Roman"/>
                <a:cs typeface="Times New Roman"/>
              </a:rPr>
              <a:t> </a:t>
            </a:r>
            <a:r>
              <a:rPr sz="1800" b="1" i="1" dirty="0">
                <a:latin typeface="Times New Roman"/>
                <a:cs typeface="Times New Roman"/>
              </a:rPr>
              <a:t>и</a:t>
            </a:r>
            <a:r>
              <a:rPr sz="1800" b="1" i="1" spc="305" dirty="0">
                <a:latin typeface="Times New Roman"/>
                <a:cs typeface="Times New Roman"/>
              </a:rPr>
              <a:t> </a:t>
            </a:r>
            <a:r>
              <a:rPr sz="1800" b="1" i="1" dirty="0">
                <a:latin typeface="Times New Roman"/>
                <a:cs typeface="Times New Roman"/>
              </a:rPr>
              <a:t>среднего</a:t>
            </a:r>
            <a:r>
              <a:rPr sz="1800" b="1" i="1" spc="300" dirty="0">
                <a:latin typeface="Times New Roman"/>
                <a:cs typeface="Times New Roman"/>
              </a:rPr>
              <a:t> </a:t>
            </a:r>
            <a:r>
              <a:rPr sz="1800" b="1" i="1" spc="-10" dirty="0">
                <a:latin typeface="Times New Roman"/>
                <a:cs typeface="Times New Roman"/>
              </a:rPr>
              <a:t>заработка </a:t>
            </a:r>
            <a:r>
              <a:rPr sz="1800" b="1" i="1" dirty="0">
                <a:latin typeface="Times New Roman"/>
                <a:cs typeface="Times New Roman"/>
              </a:rPr>
              <a:t>на</a:t>
            </a:r>
            <a:r>
              <a:rPr sz="1800" b="1" i="1" spc="455" dirty="0">
                <a:latin typeface="Times New Roman"/>
                <a:cs typeface="Times New Roman"/>
              </a:rPr>
              <a:t>  </a:t>
            </a:r>
            <a:r>
              <a:rPr sz="1800" b="1" i="1" dirty="0">
                <a:latin typeface="Times New Roman"/>
                <a:cs typeface="Times New Roman"/>
              </a:rPr>
              <a:t>время</a:t>
            </a:r>
            <a:r>
              <a:rPr sz="1800" b="1" i="1" spc="459" dirty="0">
                <a:latin typeface="Times New Roman"/>
                <a:cs typeface="Times New Roman"/>
              </a:rPr>
              <a:t>  </a:t>
            </a:r>
            <a:r>
              <a:rPr sz="1800" b="1" i="1" dirty="0">
                <a:latin typeface="Times New Roman"/>
                <a:cs typeface="Times New Roman"/>
              </a:rPr>
              <a:t>прохождения</a:t>
            </a:r>
            <a:r>
              <a:rPr sz="1800" b="1" i="1" spc="455" dirty="0">
                <a:latin typeface="Times New Roman"/>
                <a:cs typeface="Times New Roman"/>
              </a:rPr>
              <a:t>  </a:t>
            </a:r>
            <a:r>
              <a:rPr sz="1800" b="1" i="1" dirty="0">
                <a:latin typeface="Times New Roman"/>
                <a:cs typeface="Times New Roman"/>
              </a:rPr>
              <a:t>указанных</a:t>
            </a:r>
            <a:r>
              <a:rPr sz="1800" b="1" i="1" spc="455" dirty="0">
                <a:latin typeface="Times New Roman"/>
                <a:cs typeface="Times New Roman"/>
              </a:rPr>
              <a:t>  </a:t>
            </a:r>
            <a:r>
              <a:rPr sz="1800" b="1" i="1" dirty="0">
                <a:latin typeface="Times New Roman"/>
                <a:cs typeface="Times New Roman"/>
              </a:rPr>
              <a:t>медицинских</a:t>
            </a:r>
            <a:r>
              <a:rPr sz="1800" b="1" i="1" spc="459" dirty="0">
                <a:latin typeface="Times New Roman"/>
                <a:cs typeface="Times New Roman"/>
              </a:rPr>
              <a:t>  </a:t>
            </a:r>
            <a:r>
              <a:rPr sz="1800" b="1" i="1" spc="-10" dirty="0">
                <a:latin typeface="Times New Roman"/>
                <a:cs typeface="Times New Roman"/>
              </a:rPr>
              <a:t>осмотров, </a:t>
            </a:r>
            <a:r>
              <a:rPr sz="1800" b="1" i="1" dirty="0">
                <a:latin typeface="Times New Roman"/>
                <a:cs typeface="Times New Roman"/>
              </a:rPr>
              <a:t>обязательных</a:t>
            </a:r>
            <a:r>
              <a:rPr sz="1800" b="1" i="1" spc="100" dirty="0">
                <a:latin typeface="Times New Roman"/>
                <a:cs typeface="Times New Roman"/>
              </a:rPr>
              <a:t>  </a:t>
            </a:r>
            <a:r>
              <a:rPr sz="1800" b="1" i="1" dirty="0">
                <a:latin typeface="Times New Roman"/>
                <a:cs typeface="Times New Roman"/>
              </a:rPr>
              <a:t>психиатрических</a:t>
            </a:r>
            <a:r>
              <a:rPr sz="1800" b="1" i="1" spc="110" dirty="0">
                <a:latin typeface="Times New Roman"/>
                <a:cs typeface="Times New Roman"/>
              </a:rPr>
              <a:t>  </a:t>
            </a:r>
            <a:r>
              <a:rPr sz="1800" b="1" i="1" dirty="0">
                <a:latin typeface="Times New Roman"/>
                <a:cs typeface="Times New Roman"/>
              </a:rPr>
              <a:t>освидетельствований,</a:t>
            </a:r>
            <a:r>
              <a:rPr sz="1800" b="1" i="1" spc="110" dirty="0">
                <a:latin typeface="Times New Roman"/>
                <a:cs typeface="Times New Roman"/>
              </a:rPr>
              <a:t>  </a:t>
            </a:r>
            <a:r>
              <a:rPr sz="1800" b="1" i="1" spc="-10" dirty="0">
                <a:latin typeface="Times New Roman"/>
                <a:cs typeface="Times New Roman"/>
              </a:rPr>
              <a:t>химико- </a:t>
            </a:r>
            <a:r>
              <a:rPr sz="1800" b="1" i="1" dirty="0">
                <a:latin typeface="Times New Roman"/>
                <a:cs typeface="Times New Roman"/>
              </a:rPr>
              <a:t>токсикологических</a:t>
            </a:r>
            <a:r>
              <a:rPr sz="1800" b="1" i="1" spc="-25" dirty="0">
                <a:latin typeface="Times New Roman"/>
                <a:cs typeface="Times New Roman"/>
              </a:rPr>
              <a:t> </a:t>
            </a:r>
            <a:r>
              <a:rPr sz="1800" b="1" i="1" spc="-10" dirty="0">
                <a:latin typeface="Times New Roman"/>
                <a:cs typeface="Times New Roman"/>
              </a:rPr>
              <a:t>исследований.</a:t>
            </a:r>
            <a:endParaRPr sz="1800">
              <a:latin typeface="Times New Roman"/>
              <a:cs typeface="Times New Roman"/>
            </a:endParaRPr>
          </a:p>
          <a:p>
            <a:pPr marL="12700" marR="8890" indent="449580" algn="just">
              <a:lnSpc>
                <a:spcPct val="110000"/>
              </a:lnSpc>
            </a:pPr>
            <a:r>
              <a:rPr sz="1800" b="1" dirty="0">
                <a:latin typeface="Times New Roman"/>
                <a:cs typeface="Times New Roman"/>
              </a:rPr>
              <a:t>Статья</a:t>
            </a:r>
            <a:r>
              <a:rPr sz="1800" b="1" spc="385" dirty="0">
                <a:latin typeface="Times New Roman"/>
                <a:cs typeface="Times New Roman"/>
              </a:rPr>
              <a:t>  </a:t>
            </a:r>
            <a:r>
              <a:rPr sz="1800" b="1" dirty="0">
                <a:latin typeface="Times New Roman"/>
                <a:cs typeface="Times New Roman"/>
              </a:rPr>
              <a:t>185.</a:t>
            </a:r>
            <a:r>
              <a:rPr sz="1800" b="1" spc="400" dirty="0">
                <a:latin typeface="Times New Roman"/>
                <a:cs typeface="Times New Roman"/>
              </a:rPr>
              <a:t>  </a:t>
            </a:r>
            <a:r>
              <a:rPr sz="1800" b="1" dirty="0">
                <a:latin typeface="Times New Roman"/>
                <a:cs typeface="Times New Roman"/>
              </a:rPr>
              <a:t>Гарантии</a:t>
            </a:r>
            <a:r>
              <a:rPr sz="1800" b="1" spc="405" dirty="0">
                <a:latin typeface="Times New Roman"/>
                <a:cs typeface="Times New Roman"/>
              </a:rPr>
              <a:t>  </a:t>
            </a:r>
            <a:r>
              <a:rPr sz="1800" b="1" dirty="0">
                <a:latin typeface="Times New Roman"/>
                <a:cs typeface="Times New Roman"/>
              </a:rPr>
              <a:t>работникам,</a:t>
            </a:r>
            <a:r>
              <a:rPr sz="1800" b="1" spc="400" dirty="0">
                <a:latin typeface="Times New Roman"/>
                <a:cs typeface="Times New Roman"/>
              </a:rPr>
              <a:t>  </a:t>
            </a:r>
            <a:r>
              <a:rPr sz="1800" b="1" dirty="0">
                <a:latin typeface="Times New Roman"/>
                <a:cs typeface="Times New Roman"/>
              </a:rPr>
              <a:t>направляемым</a:t>
            </a:r>
            <a:r>
              <a:rPr sz="1800" b="1" spc="400" dirty="0">
                <a:latin typeface="Times New Roman"/>
                <a:cs typeface="Times New Roman"/>
              </a:rPr>
              <a:t>  </a:t>
            </a:r>
            <a:r>
              <a:rPr sz="1800" b="1" spc="-25" dirty="0">
                <a:latin typeface="Times New Roman"/>
                <a:cs typeface="Times New Roman"/>
              </a:rPr>
              <a:t>на </a:t>
            </a:r>
            <a:r>
              <a:rPr sz="1800" b="1" dirty="0">
                <a:latin typeface="Times New Roman"/>
                <a:cs typeface="Times New Roman"/>
              </a:rPr>
              <a:t>медицинский</a:t>
            </a:r>
            <a:r>
              <a:rPr sz="1800" b="1" spc="250" dirty="0">
                <a:latin typeface="Times New Roman"/>
                <a:cs typeface="Times New Roman"/>
              </a:rPr>
              <a:t>  </a:t>
            </a:r>
            <a:r>
              <a:rPr sz="1800" b="1" dirty="0">
                <a:latin typeface="Times New Roman"/>
                <a:cs typeface="Times New Roman"/>
              </a:rPr>
              <a:t>осмотр</a:t>
            </a:r>
            <a:r>
              <a:rPr sz="1800" b="1" spc="245" dirty="0">
                <a:latin typeface="Times New Roman"/>
                <a:cs typeface="Times New Roman"/>
              </a:rPr>
              <a:t>  </a:t>
            </a:r>
            <a:r>
              <a:rPr sz="1800" b="1" dirty="0">
                <a:latin typeface="Times New Roman"/>
                <a:cs typeface="Times New Roman"/>
              </a:rPr>
              <a:t>и</a:t>
            </a:r>
            <a:r>
              <a:rPr sz="1800" b="1" spc="250" dirty="0">
                <a:latin typeface="Times New Roman"/>
                <a:cs typeface="Times New Roman"/>
              </a:rPr>
              <a:t>  </a:t>
            </a:r>
            <a:r>
              <a:rPr sz="1800" b="1" dirty="0">
                <a:latin typeface="Times New Roman"/>
                <a:cs typeface="Times New Roman"/>
              </a:rPr>
              <a:t>(или)</a:t>
            </a:r>
            <a:r>
              <a:rPr sz="1800" b="1" spc="254" dirty="0">
                <a:latin typeface="Times New Roman"/>
                <a:cs typeface="Times New Roman"/>
              </a:rPr>
              <a:t>  </a:t>
            </a:r>
            <a:r>
              <a:rPr sz="1800" b="1" dirty="0">
                <a:latin typeface="Times New Roman"/>
                <a:cs typeface="Times New Roman"/>
              </a:rPr>
              <a:t>обязательное</a:t>
            </a:r>
            <a:r>
              <a:rPr sz="1800" b="1" spc="250" dirty="0">
                <a:latin typeface="Times New Roman"/>
                <a:cs typeface="Times New Roman"/>
              </a:rPr>
              <a:t>  </a:t>
            </a:r>
            <a:r>
              <a:rPr sz="1800" b="1" spc="-10" dirty="0">
                <a:latin typeface="Times New Roman"/>
                <a:cs typeface="Times New Roman"/>
              </a:rPr>
              <a:t>психиатрическое освидетельствование</a:t>
            </a:r>
            <a:endParaRPr sz="1800">
              <a:latin typeface="Times New Roman"/>
              <a:cs typeface="Times New Roman"/>
            </a:endParaRPr>
          </a:p>
          <a:p>
            <a:pPr marL="12700" marR="5080" indent="449580" algn="just">
              <a:lnSpc>
                <a:spcPts val="2380"/>
              </a:lnSpc>
              <a:spcBef>
                <a:spcPts val="85"/>
              </a:spcBef>
            </a:pPr>
            <a:r>
              <a:rPr sz="1800" dirty="0">
                <a:latin typeface="Times New Roman"/>
                <a:cs typeface="Times New Roman"/>
              </a:rPr>
              <a:t>На</a:t>
            </a:r>
            <a:r>
              <a:rPr sz="1800" spc="350" dirty="0">
                <a:latin typeface="Times New Roman"/>
                <a:cs typeface="Times New Roman"/>
              </a:rPr>
              <a:t>   </a:t>
            </a:r>
            <a:r>
              <a:rPr sz="1800" dirty="0">
                <a:latin typeface="Times New Roman"/>
                <a:cs typeface="Times New Roman"/>
              </a:rPr>
              <a:t>время</a:t>
            </a:r>
            <a:r>
              <a:rPr sz="1800" spc="350" dirty="0">
                <a:latin typeface="Times New Roman"/>
                <a:cs typeface="Times New Roman"/>
              </a:rPr>
              <a:t>   </a:t>
            </a:r>
            <a:r>
              <a:rPr sz="1800" dirty="0">
                <a:latin typeface="Times New Roman"/>
                <a:cs typeface="Times New Roman"/>
              </a:rPr>
              <a:t>прохождения</a:t>
            </a:r>
            <a:r>
              <a:rPr sz="1800" spc="355" dirty="0">
                <a:latin typeface="Times New Roman"/>
                <a:cs typeface="Times New Roman"/>
              </a:rPr>
              <a:t>   </a:t>
            </a:r>
            <a:r>
              <a:rPr sz="1800" dirty="0">
                <a:latin typeface="Times New Roman"/>
                <a:cs typeface="Times New Roman"/>
              </a:rPr>
              <a:t>МО</a:t>
            </a:r>
            <a:r>
              <a:rPr sz="1800" spc="350" dirty="0">
                <a:latin typeface="Times New Roman"/>
                <a:cs typeface="Times New Roman"/>
              </a:rPr>
              <a:t>  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355" dirty="0">
                <a:latin typeface="Times New Roman"/>
                <a:cs typeface="Times New Roman"/>
              </a:rPr>
              <a:t>   </a:t>
            </a:r>
            <a:r>
              <a:rPr sz="1800" dirty="0">
                <a:latin typeface="Times New Roman"/>
                <a:cs typeface="Times New Roman"/>
              </a:rPr>
              <a:t>(или)</a:t>
            </a:r>
            <a:r>
              <a:rPr sz="1800" spc="355" dirty="0">
                <a:latin typeface="Times New Roman"/>
                <a:cs typeface="Times New Roman"/>
              </a:rPr>
              <a:t>   </a:t>
            </a:r>
            <a:r>
              <a:rPr sz="1800" spc="-10" dirty="0">
                <a:latin typeface="Times New Roman"/>
                <a:cs typeface="Times New Roman"/>
              </a:rPr>
              <a:t>обязательного </a:t>
            </a:r>
            <a:r>
              <a:rPr sz="1800" dirty="0">
                <a:latin typeface="Times New Roman"/>
                <a:cs typeface="Times New Roman"/>
              </a:rPr>
              <a:t>психиатрического</a:t>
            </a:r>
            <a:r>
              <a:rPr sz="1800" spc="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освидетельствования</a:t>
            </a:r>
            <a:r>
              <a:rPr sz="1800" spc="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за</a:t>
            </a:r>
            <a:r>
              <a:rPr sz="1800" spc="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работниками,</a:t>
            </a:r>
            <a:r>
              <a:rPr sz="1800" spc="9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обязанными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42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соответствии</a:t>
            </a:r>
            <a:r>
              <a:rPr sz="1800" spc="41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42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настоящим</a:t>
            </a:r>
            <a:r>
              <a:rPr sz="1800" spc="41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Кодексом,</a:t>
            </a:r>
            <a:r>
              <a:rPr sz="1800" spc="41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иными</a:t>
            </a:r>
            <a:r>
              <a:rPr sz="1800" spc="420" dirty="0">
                <a:latin typeface="Times New Roman"/>
                <a:cs typeface="Times New Roman"/>
              </a:rPr>
              <a:t>  </a:t>
            </a:r>
            <a:r>
              <a:rPr sz="1800" spc="-10" dirty="0">
                <a:latin typeface="Times New Roman"/>
                <a:cs typeface="Times New Roman"/>
              </a:rPr>
              <a:t>нормативно-</a:t>
            </a:r>
            <a:endParaRPr sz="1800">
              <a:latin typeface="Times New Roman"/>
              <a:cs typeface="Times New Roman"/>
            </a:endParaRPr>
          </a:p>
          <a:p>
            <a:pPr marL="12700" marR="7620" algn="just">
              <a:lnSpc>
                <a:spcPts val="2380"/>
              </a:lnSpc>
            </a:pPr>
            <a:r>
              <a:rPr sz="1800" dirty="0">
                <a:latin typeface="Times New Roman"/>
                <a:cs typeface="Times New Roman"/>
              </a:rPr>
              <a:t>правовыми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актами,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содержащими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нормы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трудового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права,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проходить </a:t>
            </a:r>
            <a:r>
              <a:rPr sz="1800" dirty="0">
                <a:latin typeface="Times New Roman"/>
                <a:cs typeface="Times New Roman"/>
              </a:rPr>
              <a:t>такие</a:t>
            </a:r>
            <a:r>
              <a:rPr sz="1800" spc="12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осмотры</a:t>
            </a:r>
            <a:r>
              <a:rPr sz="1800" spc="12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13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(или)</a:t>
            </a:r>
            <a:r>
              <a:rPr sz="1800" spc="13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освидетельствования,</a:t>
            </a:r>
            <a:r>
              <a:rPr sz="1800" spc="13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сохраняются</a:t>
            </a:r>
            <a:r>
              <a:rPr sz="1800" spc="130" dirty="0">
                <a:latin typeface="Times New Roman"/>
                <a:cs typeface="Times New Roman"/>
              </a:rPr>
              <a:t>  </a:t>
            </a:r>
            <a:r>
              <a:rPr sz="1800" spc="-20" dirty="0">
                <a:latin typeface="Times New Roman"/>
                <a:cs typeface="Times New Roman"/>
              </a:rPr>
              <a:t>место</a:t>
            </a:r>
            <a:endParaRPr sz="18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110"/>
              </a:spcBef>
            </a:pPr>
            <a:r>
              <a:rPr sz="1800" dirty="0">
                <a:latin typeface="Times New Roman"/>
                <a:cs typeface="Times New Roman"/>
              </a:rPr>
              <a:t>работы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(должность)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средний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заработок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по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месту </a:t>
            </a:r>
            <a:r>
              <a:rPr sz="1800" spc="-10" dirty="0">
                <a:latin typeface="Times New Roman"/>
                <a:cs typeface="Times New Roman"/>
              </a:rPr>
              <a:t>работы.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963" y="301243"/>
            <a:ext cx="6868159" cy="8265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41880" marR="230504" indent="-1658620">
              <a:lnSpc>
                <a:spcPct val="110600"/>
              </a:lnSpc>
              <a:spcBef>
                <a:spcPts val="100"/>
              </a:spcBef>
            </a:pPr>
            <a:r>
              <a:rPr sz="1800" b="1" dirty="0">
                <a:latin typeface="Times New Roman"/>
                <a:cs typeface="Times New Roman"/>
              </a:rPr>
              <a:t>Статья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214.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Обязанности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работодателя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в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области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охраны </a:t>
            </a:r>
            <a:r>
              <a:rPr sz="1800" b="1" dirty="0">
                <a:latin typeface="Times New Roman"/>
                <a:cs typeface="Times New Roman"/>
              </a:rPr>
              <a:t>труда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(взамен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ст.212)</a:t>
            </a:r>
            <a:endParaRPr sz="1800">
              <a:latin typeface="Times New Roman"/>
              <a:cs typeface="Times New Roman"/>
            </a:endParaRPr>
          </a:p>
          <a:p>
            <a:pPr marL="462280">
              <a:lnSpc>
                <a:spcPct val="100000"/>
              </a:lnSpc>
              <a:spcBef>
                <a:spcPts val="180"/>
              </a:spcBef>
            </a:pPr>
            <a:r>
              <a:rPr sz="1800" dirty="0">
                <a:latin typeface="Times New Roman"/>
                <a:cs typeface="Times New Roman"/>
              </a:rPr>
              <a:t>Работодатель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обязан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обеспечить:</a:t>
            </a:r>
            <a:endParaRPr sz="1800">
              <a:latin typeface="Times New Roman"/>
              <a:cs typeface="Times New Roman"/>
            </a:endParaRPr>
          </a:p>
          <a:p>
            <a:pPr marL="12700" indent="449580">
              <a:lnSpc>
                <a:spcPct val="100000"/>
              </a:lnSpc>
              <a:spcBef>
                <a:spcPts val="215"/>
              </a:spcBef>
            </a:pPr>
            <a:r>
              <a:rPr sz="1800" dirty="0">
                <a:latin typeface="Times New Roman"/>
                <a:cs typeface="Times New Roman"/>
              </a:rPr>
              <a:t>23)</a:t>
            </a:r>
            <a:r>
              <a:rPr sz="1800" spc="4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разработку</a:t>
            </a:r>
            <a:r>
              <a:rPr sz="1800" spc="5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4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утверждение</a:t>
            </a:r>
            <a:r>
              <a:rPr sz="1800" spc="5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ЛНА</a:t>
            </a:r>
            <a:r>
              <a:rPr sz="1800" spc="4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по</a:t>
            </a:r>
            <a:r>
              <a:rPr sz="1800" spc="5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ОТ</a:t>
            </a:r>
            <a:r>
              <a:rPr sz="1800" spc="4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4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учётом</a:t>
            </a:r>
            <a:r>
              <a:rPr sz="1800" spc="5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мнения</a:t>
            </a:r>
            <a:endParaRPr sz="1800">
              <a:latin typeface="Times New Roman"/>
              <a:cs typeface="Times New Roman"/>
            </a:endParaRPr>
          </a:p>
          <a:p>
            <a:pPr marL="12700" marR="9525">
              <a:lnSpc>
                <a:spcPct val="110000"/>
              </a:lnSpc>
              <a:spcBef>
                <a:spcPts val="15"/>
              </a:spcBef>
            </a:pPr>
            <a:r>
              <a:rPr sz="1800" dirty="0">
                <a:latin typeface="Times New Roman"/>
                <a:cs typeface="Times New Roman"/>
              </a:rPr>
              <a:t>выборного</a:t>
            </a:r>
            <a:r>
              <a:rPr sz="1800" spc="3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органа</a:t>
            </a:r>
            <a:r>
              <a:rPr sz="1800" spc="3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первичной</a:t>
            </a:r>
            <a:r>
              <a:rPr sz="1800" spc="3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профсоюзной</a:t>
            </a:r>
            <a:r>
              <a:rPr sz="1800" spc="3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организации</a:t>
            </a:r>
            <a:r>
              <a:rPr sz="1800" spc="3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или</a:t>
            </a:r>
            <a:r>
              <a:rPr sz="1800" spc="3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иного </a:t>
            </a:r>
            <a:r>
              <a:rPr sz="1800" dirty="0">
                <a:latin typeface="Times New Roman"/>
                <a:cs typeface="Times New Roman"/>
              </a:rPr>
              <a:t>уполномоченного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работниками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представительного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органа…</a:t>
            </a:r>
            <a:endParaRPr sz="1800">
              <a:latin typeface="Times New Roman"/>
              <a:cs typeface="Times New Roman"/>
            </a:endParaRPr>
          </a:p>
          <a:p>
            <a:pPr marL="12700" indent="449580">
              <a:lnSpc>
                <a:spcPct val="100000"/>
              </a:lnSpc>
              <a:spcBef>
                <a:spcPts val="215"/>
              </a:spcBef>
            </a:pPr>
            <a:r>
              <a:rPr sz="1800" dirty="0">
                <a:latin typeface="Times New Roman"/>
                <a:cs typeface="Times New Roman"/>
              </a:rPr>
              <a:t>Приказ</a:t>
            </a:r>
            <a:r>
              <a:rPr sz="1800" spc="1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Минтруда</a:t>
            </a:r>
            <a:r>
              <a:rPr sz="1800" spc="1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России</a:t>
            </a:r>
            <a:r>
              <a:rPr sz="1800" spc="12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№</a:t>
            </a:r>
            <a:r>
              <a:rPr sz="1800" b="1" spc="1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772н</a:t>
            </a:r>
            <a:r>
              <a:rPr sz="1800" b="1" spc="1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«Об</a:t>
            </a:r>
            <a:r>
              <a:rPr sz="1800" b="1" spc="1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утверждении</a:t>
            </a:r>
            <a:r>
              <a:rPr sz="1800" b="1" spc="13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основных</a:t>
            </a:r>
            <a:endParaRPr sz="1800">
              <a:latin typeface="Times New Roman"/>
              <a:cs typeface="Times New Roman"/>
            </a:endParaRPr>
          </a:p>
          <a:p>
            <a:pPr marL="12700" marR="6985">
              <a:lnSpc>
                <a:spcPct val="110000"/>
              </a:lnSpc>
              <a:spcBef>
                <a:spcPts val="45"/>
              </a:spcBef>
              <a:tabLst>
                <a:tab pos="1380490" algn="l"/>
                <a:tab pos="1680210" algn="l"/>
                <a:tab pos="2705100" algn="l"/>
                <a:tab pos="4050665" algn="l"/>
                <a:tab pos="4349115" algn="l"/>
                <a:tab pos="5797550" algn="l"/>
                <a:tab pos="6720840" algn="l"/>
              </a:tabLst>
            </a:pPr>
            <a:r>
              <a:rPr sz="1800" b="1" spc="-10" dirty="0">
                <a:latin typeface="Times New Roman"/>
                <a:cs typeface="Times New Roman"/>
              </a:rPr>
              <a:t>требований</a:t>
            </a:r>
            <a:r>
              <a:rPr sz="1800" b="1" dirty="0">
                <a:latin typeface="Times New Roman"/>
                <a:cs typeface="Times New Roman"/>
              </a:rPr>
              <a:t>	</a:t>
            </a:r>
            <a:r>
              <a:rPr sz="1800" b="1" spc="-50" dirty="0">
                <a:latin typeface="Times New Roman"/>
                <a:cs typeface="Times New Roman"/>
              </a:rPr>
              <a:t>к</a:t>
            </a:r>
            <a:r>
              <a:rPr sz="1800" b="1" dirty="0">
                <a:latin typeface="Times New Roman"/>
                <a:cs typeface="Times New Roman"/>
              </a:rPr>
              <a:t>	</a:t>
            </a:r>
            <a:r>
              <a:rPr sz="1800" b="1" spc="-10" dirty="0">
                <a:latin typeface="Times New Roman"/>
                <a:cs typeface="Times New Roman"/>
              </a:rPr>
              <a:t>порядку</a:t>
            </a:r>
            <a:r>
              <a:rPr sz="1800" b="1" dirty="0">
                <a:latin typeface="Times New Roman"/>
                <a:cs typeface="Times New Roman"/>
              </a:rPr>
              <a:t>	</a:t>
            </a:r>
            <a:r>
              <a:rPr sz="1800" b="1" spc="-10" dirty="0">
                <a:latin typeface="Times New Roman"/>
                <a:cs typeface="Times New Roman"/>
              </a:rPr>
              <a:t>разработки</a:t>
            </a:r>
            <a:r>
              <a:rPr sz="1800" b="1" dirty="0">
                <a:latin typeface="Times New Roman"/>
                <a:cs typeface="Times New Roman"/>
              </a:rPr>
              <a:t>	</a:t>
            </a:r>
            <a:r>
              <a:rPr sz="1800" b="1" spc="-50" dirty="0">
                <a:latin typeface="Times New Roman"/>
                <a:cs typeface="Times New Roman"/>
              </a:rPr>
              <a:t>и</a:t>
            </a:r>
            <a:r>
              <a:rPr sz="1800" b="1" dirty="0">
                <a:latin typeface="Times New Roman"/>
                <a:cs typeface="Times New Roman"/>
              </a:rPr>
              <a:t>	</a:t>
            </a:r>
            <a:r>
              <a:rPr sz="1800" b="1" spc="-10" dirty="0">
                <a:latin typeface="Times New Roman"/>
                <a:cs typeface="Times New Roman"/>
              </a:rPr>
              <a:t>содержанию</a:t>
            </a:r>
            <a:r>
              <a:rPr sz="1800" b="1" dirty="0">
                <a:latin typeface="Times New Roman"/>
                <a:cs typeface="Times New Roman"/>
              </a:rPr>
              <a:t>	</a:t>
            </a:r>
            <a:r>
              <a:rPr sz="1800" b="1" spc="-10" dirty="0">
                <a:latin typeface="Times New Roman"/>
                <a:cs typeface="Times New Roman"/>
              </a:rPr>
              <a:t>правил</a:t>
            </a:r>
            <a:r>
              <a:rPr sz="1800" b="1" dirty="0">
                <a:latin typeface="Times New Roman"/>
                <a:cs typeface="Times New Roman"/>
              </a:rPr>
              <a:t>	</a:t>
            </a:r>
            <a:r>
              <a:rPr sz="1800" b="1" spc="-50" dirty="0">
                <a:latin typeface="Times New Roman"/>
                <a:cs typeface="Times New Roman"/>
              </a:rPr>
              <a:t>и </a:t>
            </a:r>
            <a:r>
              <a:rPr sz="1800" b="1" dirty="0">
                <a:latin typeface="Times New Roman"/>
                <a:cs typeface="Times New Roman"/>
              </a:rPr>
              <a:t>инструкций</a:t>
            </a:r>
            <a:r>
              <a:rPr sz="1800" b="1" spc="-4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по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охране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труда,</a:t>
            </a:r>
            <a:r>
              <a:rPr sz="1800" b="1" spc="-3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разрабатываемых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работодателем».</a:t>
            </a:r>
            <a:endParaRPr sz="1800">
              <a:latin typeface="Times New Roman"/>
              <a:cs typeface="Times New Roman"/>
            </a:endParaRPr>
          </a:p>
          <a:p>
            <a:pPr marL="12700" marR="10160" indent="449580">
              <a:lnSpc>
                <a:spcPts val="2390"/>
              </a:lnSpc>
              <a:spcBef>
                <a:spcPts val="70"/>
              </a:spcBef>
              <a:tabLst>
                <a:tab pos="1471930" algn="l"/>
                <a:tab pos="1890395" algn="l"/>
                <a:tab pos="2741930" algn="l"/>
                <a:tab pos="3470275" algn="l"/>
                <a:tab pos="5138420" algn="l"/>
                <a:tab pos="6727190" algn="l"/>
              </a:tabLst>
            </a:pPr>
            <a:r>
              <a:rPr sz="1800" spc="-10" dirty="0">
                <a:latin typeface="Times New Roman"/>
                <a:cs typeface="Times New Roman"/>
              </a:rPr>
              <a:t>Правила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25" dirty="0">
                <a:latin typeface="Times New Roman"/>
                <a:cs typeface="Times New Roman"/>
              </a:rPr>
              <a:t>по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охране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20" dirty="0">
                <a:latin typeface="Times New Roman"/>
                <a:cs typeface="Times New Roman"/>
              </a:rPr>
              <a:t>труда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рекомендовано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разрабатывать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50" dirty="0">
                <a:latin typeface="Times New Roman"/>
                <a:cs typeface="Times New Roman"/>
              </a:rPr>
              <a:t>и </a:t>
            </a:r>
            <a:r>
              <a:rPr sz="1800" spc="-10" dirty="0">
                <a:latin typeface="Times New Roman"/>
                <a:cs typeface="Times New Roman"/>
              </a:rPr>
              <a:t>утверждать.</a:t>
            </a:r>
            <a:endParaRPr sz="1800">
              <a:latin typeface="Times New Roman"/>
              <a:cs typeface="Times New Roman"/>
            </a:endParaRPr>
          </a:p>
          <a:p>
            <a:pPr marL="4622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ИОТ</a:t>
            </a:r>
            <a:r>
              <a:rPr sz="1800" spc="3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–</a:t>
            </a:r>
            <a:r>
              <a:rPr sz="1800" spc="3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обязательные</a:t>
            </a:r>
            <a:r>
              <a:rPr sz="1800" spc="3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документы.</a:t>
            </a:r>
            <a:r>
              <a:rPr sz="1800" spc="3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Их</a:t>
            </a:r>
            <a:r>
              <a:rPr sz="1800" spc="3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необходимо</a:t>
            </a:r>
            <a:r>
              <a:rPr sz="1800" spc="3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доработать</a:t>
            </a:r>
            <a:r>
              <a:rPr sz="1800" spc="325" dirty="0">
                <a:latin typeface="Times New Roman"/>
                <a:cs typeface="Times New Roman"/>
              </a:rPr>
              <a:t> </a:t>
            </a:r>
            <a:r>
              <a:rPr sz="1800" spc="-50" dirty="0">
                <a:latin typeface="Times New Roman"/>
                <a:cs typeface="Times New Roman"/>
              </a:rPr>
              <a:t>в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z="1800" dirty="0">
                <a:latin typeface="Times New Roman"/>
                <a:cs typeface="Times New Roman"/>
              </a:rPr>
              <a:t>соответствии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новыми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требованиями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(ранее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были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рекомендации).</a:t>
            </a:r>
            <a:endParaRPr sz="1800">
              <a:latin typeface="Times New Roman"/>
              <a:cs typeface="Times New Roman"/>
            </a:endParaRPr>
          </a:p>
          <a:p>
            <a:pPr marL="462280">
              <a:lnSpc>
                <a:spcPct val="100000"/>
              </a:lnSpc>
              <a:spcBef>
                <a:spcPts val="219"/>
              </a:spcBef>
            </a:pPr>
            <a:r>
              <a:rPr sz="1800" dirty="0">
                <a:latin typeface="Times New Roman"/>
                <a:cs typeface="Times New Roman"/>
              </a:rPr>
              <a:t>Обязательные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для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включения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ИОТ</a:t>
            </a:r>
            <a:r>
              <a:rPr sz="1800" spc="-10" dirty="0">
                <a:latin typeface="Times New Roman"/>
                <a:cs typeface="Times New Roman"/>
              </a:rPr>
              <a:t> сведения:</a:t>
            </a:r>
            <a:endParaRPr sz="1800">
              <a:latin typeface="Times New Roman"/>
              <a:cs typeface="Times New Roman"/>
            </a:endParaRPr>
          </a:p>
          <a:p>
            <a:pPr marL="584200" marR="6350" indent="-229235">
              <a:lnSpc>
                <a:spcPct val="110000"/>
              </a:lnSpc>
              <a:spcBef>
                <a:spcPts val="130"/>
              </a:spcBef>
              <a:buFont typeface="Symbol"/>
              <a:buChar char=""/>
              <a:tabLst>
                <a:tab pos="641985" algn="l"/>
                <a:tab pos="642620" algn="l"/>
              </a:tabLst>
            </a:pPr>
            <a:r>
              <a:rPr dirty="0"/>
              <a:t>	</a:t>
            </a:r>
            <a:r>
              <a:rPr sz="1800" dirty="0">
                <a:latin typeface="Times New Roman"/>
                <a:cs typeface="Times New Roman"/>
              </a:rPr>
              <a:t>вредные</a:t>
            </a:r>
            <a:r>
              <a:rPr sz="1800" spc="4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4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опасные</a:t>
            </a:r>
            <a:r>
              <a:rPr sz="1800" spc="509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производственные</a:t>
            </a:r>
            <a:r>
              <a:rPr sz="1800" spc="5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факторы</a:t>
            </a:r>
            <a:r>
              <a:rPr sz="1800" spc="5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509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перечень </a:t>
            </a:r>
            <a:r>
              <a:rPr sz="1800" b="1" dirty="0">
                <a:latin typeface="Times New Roman"/>
                <a:cs typeface="Times New Roman"/>
              </a:rPr>
              <a:t>выявленных</a:t>
            </a:r>
            <a:r>
              <a:rPr sz="1800" b="1" spc="-4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профрисков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и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опасностей</a:t>
            </a:r>
            <a:r>
              <a:rPr sz="1800" spc="-10" dirty="0">
                <a:latin typeface="Times New Roman"/>
                <a:cs typeface="Times New Roman"/>
              </a:rPr>
              <a:t>;</a:t>
            </a:r>
            <a:endParaRPr sz="1800">
              <a:latin typeface="Times New Roman"/>
              <a:cs typeface="Times New Roman"/>
            </a:endParaRPr>
          </a:p>
          <a:p>
            <a:pPr marL="584200" indent="-229235">
              <a:lnSpc>
                <a:spcPct val="100000"/>
              </a:lnSpc>
              <a:spcBef>
                <a:spcPts val="360"/>
              </a:spcBef>
              <a:buFont typeface="Symbol"/>
              <a:buChar char=""/>
              <a:tabLst>
                <a:tab pos="584835" algn="l"/>
              </a:tabLst>
            </a:pPr>
            <a:r>
              <a:rPr sz="1800" dirty="0">
                <a:latin typeface="Times New Roman"/>
                <a:cs typeface="Times New Roman"/>
              </a:rPr>
              <a:t>Перечень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выдаваемых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СИЗ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(или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ссылка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на </a:t>
            </a:r>
            <a:r>
              <a:rPr sz="1800" spc="-10" dirty="0">
                <a:latin typeface="Times New Roman"/>
                <a:cs typeface="Times New Roman"/>
              </a:rPr>
              <a:t>ЛНА);</a:t>
            </a:r>
            <a:endParaRPr sz="1800">
              <a:latin typeface="Times New Roman"/>
              <a:cs typeface="Times New Roman"/>
            </a:endParaRPr>
          </a:p>
          <a:p>
            <a:pPr marL="584200" marR="7620" indent="-229235" algn="just">
              <a:lnSpc>
                <a:spcPct val="110000"/>
              </a:lnSpc>
              <a:spcBef>
                <a:spcPts val="135"/>
              </a:spcBef>
              <a:buFont typeface="Symbol"/>
              <a:buChar char=""/>
              <a:tabLst>
                <a:tab pos="584835" algn="l"/>
              </a:tabLst>
            </a:pPr>
            <a:r>
              <a:rPr sz="1800" dirty="0">
                <a:latin typeface="Times New Roman"/>
                <a:cs typeface="Times New Roman"/>
              </a:rPr>
              <a:t>Порядок</a:t>
            </a:r>
            <a:r>
              <a:rPr sz="1800" spc="4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уведомления</a:t>
            </a:r>
            <a:r>
              <a:rPr sz="1800" spc="4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</a:t>
            </a:r>
            <a:r>
              <a:rPr sz="1800" spc="4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случаях</a:t>
            </a:r>
            <a:r>
              <a:rPr sz="1800" spc="4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травмирования</a:t>
            </a:r>
            <a:r>
              <a:rPr sz="1800" spc="4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работника</a:t>
            </a:r>
            <a:r>
              <a:rPr sz="1800" spc="434" dirty="0">
                <a:latin typeface="Times New Roman"/>
                <a:cs typeface="Times New Roman"/>
              </a:rPr>
              <a:t> </a:t>
            </a:r>
            <a:r>
              <a:rPr sz="1800" spc="-50" dirty="0">
                <a:latin typeface="Times New Roman"/>
                <a:cs typeface="Times New Roman"/>
              </a:rPr>
              <a:t>и </a:t>
            </a:r>
            <a:r>
              <a:rPr sz="1800" dirty="0">
                <a:latin typeface="Times New Roman"/>
                <a:cs typeface="Times New Roman"/>
              </a:rPr>
              <a:t>неисправности</a:t>
            </a:r>
            <a:r>
              <a:rPr sz="1800" spc="3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оборудования,</a:t>
            </a:r>
            <a:r>
              <a:rPr sz="1800" spc="3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приспособлений</a:t>
            </a:r>
            <a:r>
              <a:rPr sz="1800" spc="3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35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инструмента </a:t>
            </a:r>
            <a:r>
              <a:rPr sz="1800" dirty="0">
                <a:latin typeface="Times New Roman"/>
                <a:cs typeface="Times New Roman"/>
              </a:rPr>
              <a:t>(или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ссылка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на</a:t>
            </a:r>
            <a:r>
              <a:rPr sz="1800" spc="-20" dirty="0">
                <a:latin typeface="Times New Roman"/>
                <a:cs typeface="Times New Roman"/>
              </a:rPr>
              <a:t> ЛНА).</a:t>
            </a:r>
            <a:endParaRPr sz="1800">
              <a:latin typeface="Times New Roman"/>
              <a:cs typeface="Times New Roman"/>
            </a:endParaRPr>
          </a:p>
          <a:p>
            <a:pPr marL="12700" marR="5080" indent="342900" algn="just">
              <a:lnSpc>
                <a:spcPct val="95800"/>
              </a:lnSpc>
              <a:spcBef>
                <a:spcPts val="315"/>
              </a:spcBef>
            </a:pPr>
            <a:r>
              <a:rPr sz="1800" dirty="0">
                <a:latin typeface="Times New Roman"/>
                <a:cs typeface="Times New Roman"/>
              </a:rPr>
              <a:t>Минтруд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разрешил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устанавливать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инструкциях</a:t>
            </a:r>
            <a:r>
              <a:rPr sz="1800" spc="-10" dirty="0">
                <a:latin typeface="Times New Roman"/>
                <a:cs typeface="Times New Roman"/>
              </a:rPr>
              <a:t> дополнительные </a:t>
            </a:r>
            <a:r>
              <a:rPr sz="1800" dirty="0">
                <a:latin typeface="Times New Roman"/>
                <a:cs typeface="Times New Roman"/>
              </a:rPr>
              <a:t>требования</a:t>
            </a:r>
            <a:r>
              <a:rPr sz="1800" spc="1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безопасности</a:t>
            </a:r>
            <a:r>
              <a:rPr sz="1800" spc="1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1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зависимости</a:t>
            </a:r>
            <a:r>
              <a:rPr sz="1800" spc="1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от</a:t>
            </a:r>
            <a:r>
              <a:rPr sz="1800" spc="1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специфики</a:t>
            </a:r>
            <a:r>
              <a:rPr sz="1800" spc="204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деятельности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результатов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оценки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профрисков</a:t>
            </a:r>
            <a:endParaRPr sz="1800">
              <a:latin typeface="Times New Roman"/>
              <a:cs typeface="Times New Roman"/>
            </a:endParaRPr>
          </a:p>
          <a:p>
            <a:pPr marL="12700" marR="6985" algn="just">
              <a:lnSpc>
                <a:spcPts val="2080"/>
              </a:lnSpc>
              <a:spcBef>
                <a:spcPts val="40"/>
              </a:spcBef>
            </a:pPr>
            <a:r>
              <a:rPr sz="1800" dirty="0">
                <a:latin typeface="Times New Roman"/>
                <a:cs typeface="Times New Roman"/>
              </a:rPr>
              <a:t>Дополнения</a:t>
            </a:r>
            <a:r>
              <a:rPr sz="1800" spc="515" dirty="0">
                <a:latin typeface="Times New Roman"/>
                <a:cs typeface="Times New Roman"/>
              </a:rPr>
              <a:t>   </a:t>
            </a:r>
            <a:r>
              <a:rPr sz="1800" dirty="0">
                <a:latin typeface="Times New Roman"/>
                <a:cs typeface="Times New Roman"/>
              </a:rPr>
              <a:t>не</a:t>
            </a:r>
            <a:r>
              <a:rPr sz="1800" spc="515" dirty="0">
                <a:latin typeface="Times New Roman"/>
                <a:cs typeface="Times New Roman"/>
              </a:rPr>
              <a:t>   </a:t>
            </a:r>
            <a:r>
              <a:rPr sz="1800" dirty="0">
                <a:latin typeface="Times New Roman"/>
                <a:cs typeface="Times New Roman"/>
              </a:rPr>
              <a:t>должны</a:t>
            </a:r>
            <a:r>
              <a:rPr sz="1800" spc="515" dirty="0">
                <a:latin typeface="Times New Roman"/>
                <a:cs typeface="Times New Roman"/>
              </a:rPr>
              <a:t>   </a:t>
            </a:r>
            <a:r>
              <a:rPr sz="1800" dirty="0">
                <a:latin typeface="Times New Roman"/>
                <a:cs typeface="Times New Roman"/>
              </a:rPr>
              <a:t>противоречить</a:t>
            </a:r>
            <a:r>
              <a:rPr sz="1800" spc="515" dirty="0">
                <a:latin typeface="Times New Roman"/>
                <a:cs typeface="Times New Roman"/>
              </a:rPr>
              <a:t>   </a:t>
            </a:r>
            <a:r>
              <a:rPr sz="1800" spc="-10" dirty="0">
                <a:latin typeface="Times New Roman"/>
                <a:cs typeface="Times New Roman"/>
              </a:rPr>
              <a:t>государственным </a:t>
            </a:r>
            <a:r>
              <a:rPr sz="1800" dirty="0">
                <a:latin typeface="Times New Roman"/>
                <a:cs typeface="Times New Roman"/>
              </a:rPr>
              <a:t>нормативным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требованиям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охраны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труда.</a:t>
            </a:r>
            <a:endParaRPr sz="1800">
              <a:latin typeface="Times New Roman"/>
              <a:cs typeface="Times New Roman"/>
            </a:endParaRPr>
          </a:p>
          <a:p>
            <a:pPr marL="462280" algn="just">
              <a:lnSpc>
                <a:spcPts val="1985"/>
              </a:lnSpc>
            </a:pPr>
            <a:r>
              <a:rPr sz="1800" dirty="0">
                <a:latin typeface="Times New Roman"/>
                <a:cs typeface="Times New Roman"/>
              </a:rPr>
              <a:t>Срок</a:t>
            </a:r>
            <a:r>
              <a:rPr sz="1800" spc="459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действия</a:t>
            </a:r>
            <a:r>
              <a:rPr sz="1800" spc="4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ИОТ</a:t>
            </a:r>
            <a:r>
              <a:rPr sz="1800" spc="4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не</a:t>
            </a:r>
            <a:r>
              <a:rPr sz="1800" spc="4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установлен!</a:t>
            </a:r>
            <a:r>
              <a:rPr sz="1800" spc="48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За</a:t>
            </a:r>
            <a:r>
              <a:rPr sz="1800" b="1" spc="46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актуальностью</a:t>
            </a:r>
            <a:r>
              <a:rPr sz="1800" b="1" spc="455" dirty="0">
                <a:latin typeface="Times New Roman"/>
                <a:cs typeface="Times New Roman"/>
              </a:rPr>
              <a:t> </a:t>
            </a:r>
            <a:r>
              <a:rPr sz="1800" b="1" spc="-25" dirty="0">
                <a:latin typeface="Times New Roman"/>
                <a:cs typeface="Times New Roman"/>
              </a:rPr>
              <a:t>ИОТ</a:t>
            </a:r>
            <a:endParaRPr sz="1800">
              <a:latin typeface="Times New Roman"/>
              <a:cs typeface="Times New Roman"/>
            </a:endParaRPr>
          </a:p>
          <a:p>
            <a:pPr marL="12700" marR="8890" algn="just">
              <a:lnSpc>
                <a:spcPts val="2060"/>
              </a:lnSpc>
              <a:spcBef>
                <a:spcPts val="130"/>
              </a:spcBef>
            </a:pPr>
            <a:r>
              <a:rPr sz="1800" b="1" dirty="0">
                <a:latin typeface="Times New Roman"/>
                <a:cs typeface="Times New Roman"/>
              </a:rPr>
              <a:t>следит</a:t>
            </a:r>
            <a:r>
              <a:rPr sz="1800" b="1" spc="12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СОТ</a:t>
            </a:r>
            <a:r>
              <a:rPr sz="1800" b="1" spc="15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(если</a:t>
            </a:r>
            <a:r>
              <a:rPr sz="1800" b="1" spc="14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есть),</a:t>
            </a:r>
            <a:r>
              <a:rPr sz="1800" b="1" spc="16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такое</a:t>
            </a:r>
            <a:r>
              <a:rPr sz="1800" b="1" spc="15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требование</a:t>
            </a:r>
            <a:r>
              <a:rPr sz="1800" b="1" spc="16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есть</a:t>
            </a:r>
            <a:r>
              <a:rPr sz="1800" b="1" spc="16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в</a:t>
            </a:r>
            <a:r>
              <a:rPr sz="1800" b="1" spc="15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профстандарте. </a:t>
            </a:r>
            <a:r>
              <a:rPr sz="1800" b="1" dirty="0">
                <a:latin typeface="Times New Roman"/>
                <a:cs typeface="Times New Roman"/>
              </a:rPr>
              <a:t>Если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нет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СОТа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– </a:t>
            </a:r>
            <a:r>
              <a:rPr sz="1800" b="1" spc="-10" dirty="0">
                <a:latin typeface="Times New Roman"/>
                <a:cs typeface="Times New Roman"/>
              </a:rPr>
              <a:t>работодатель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963" y="330200"/>
            <a:ext cx="6869430" cy="3450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6550" algn="ctr">
              <a:lnSpc>
                <a:spcPts val="2120"/>
              </a:lnSpc>
              <a:spcBef>
                <a:spcPts val="100"/>
              </a:spcBef>
            </a:pPr>
            <a:r>
              <a:rPr sz="1800" b="1" dirty="0">
                <a:latin typeface="Times New Roman"/>
                <a:cs typeface="Times New Roman"/>
              </a:rPr>
              <a:t>Статья</a:t>
            </a:r>
            <a:r>
              <a:rPr sz="1800" b="1" spc="-4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210.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Основные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направления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государственной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ts val="2070"/>
              </a:lnSpc>
            </a:pPr>
            <a:r>
              <a:rPr sz="1800" b="1" spc="-10" dirty="0">
                <a:latin typeface="Times New Roman"/>
                <a:cs typeface="Times New Roman"/>
              </a:rPr>
              <a:t>политики</a:t>
            </a:r>
            <a:endParaRPr sz="1800">
              <a:latin typeface="Times New Roman"/>
              <a:cs typeface="Times New Roman"/>
            </a:endParaRPr>
          </a:p>
          <a:p>
            <a:pPr marL="337820" algn="ctr">
              <a:lnSpc>
                <a:spcPts val="2115"/>
              </a:lnSpc>
            </a:pPr>
            <a:r>
              <a:rPr sz="1800" b="1" dirty="0">
                <a:latin typeface="Times New Roman"/>
                <a:cs typeface="Times New Roman"/>
              </a:rPr>
              <a:t>в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области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охраны </a:t>
            </a:r>
            <a:r>
              <a:rPr sz="1800" b="1" spc="-20" dirty="0">
                <a:latin typeface="Times New Roman"/>
                <a:cs typeface="Times New Roman"/>
              </a:rPr>
              <a:t>труда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00">
              <a:latin typeface="Times New Roman"/>
              <a:cs typeface="Times New Roman"/>
            </a:endParaRPr>
          </a:p>
          <a:p>
            <a:pPr marL="12700" marR="10795" indent="342900">
              <a:lnSpc>
                <a:spcPts val="2080"/>
              </a:lnSpc>
              <a:tabLst>
                <a:tab pos="1483995" algn="l"/>
                <a:tab pos="2550160" algn="l"/>
                <a:tab pos="3912235" algn="l"/>
                <a:tab pos="5686425" algn="l"/>
                <a:tab pos="6742430" algn="l"/>
              </a:tabLst>
            </a:pPr>
            <a:r>
              <a:rPr sz="1800" spc="-10" dirty="0">
                <a:latin typeface="Times New Roman"/>
                <a:cs typeface="Times New Roman"/>
              </a:rPr>
              <a:t>Изменены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основные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направления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государственной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политики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50" dirty="0">
                <a:latin typeface="Times New Roman"/>
                <a:cs typeface="Times New Roman"/>
              </a:rPr>
              <a:t>в </a:t>
            </a:r>
            <a:r>
              <a:rPr sz="1800" dirty="0">
                <a:latin typeface="Times New Roman"/>
                <a:cs typeface="Times New Roman"/>
              </a:rPr>
              <a:t>области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охраны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труда.</a:t>
            </a:r>
            <a:endParaRPr sz="1800">
              <a:latin typeface="Times New Roman"/>
              <a:cs typeface="Times New Roman"/>
            </a:endParaRPr>
          </a:p>
          <a:p>
            <a:pPr marL="355600">
              <a:lnSpc>
                <a:spcPts val="1960"/>
              </a:lnSpc>
            </a:pPr>
            <a:r>
              <a:rPr sz="1800" b="1" dirty="0">
                <a:latin typeface="Times New Roman"/>
                <a:cs typeface="Times New Roman"/>
              </a:rPr>
              <a:t>Отсутствуют</a:t>
            </a:r>
            <a:r>
              <a:rPr sz="1800" b="1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следующие</a:t>
            </a:r>
            <a:r>
              <a:rPr sz="1800" spc="-10" dirty="0">
                <a:latin typeface="Times New Roman"/>
                <a:cs typeface="Times New Roman"/>
              </a:rPr>
              <a:t> направления:</a:t>
            </a:r>
            <a:endParaRPr sz="1800">
              <a:latin typeface="Times New Roman"/>
              <a:cs typeface="Times New Roman"/>
            </a:endParaRPr>
          </a:p>
          <a:p>
            <a:pPr marL="12700" marR="5080" indent="400685">
              <a:lnSpc>
                <a:spcPts val="2060"/>
              </a:lnSpc>
              <a:spcBef>
                <a:spcPts val="110"/>
              </a:spcBef>
              <a:tabLst>
                <a:tab pos="911860" algn="l"/>
                <a:tab pos="2738755" algn="l"/>
                <a:tab pos="3187700" algn="l"/>
                <a:tab pos="3963035" algn="l"/>
                <a:tab pos="5497195" algn="l"/>
                <a:tab pos="6632575" algn="l"/>
              </a:tabLst>
            </a:pPr>
            <a:r>
              <a:rPr sz="1800" spc="-50" dirty="0">
                <a:latin typeface="Times New Roman"/>
                <a:cs typeface="Times New Roman"/>
              </a:rPr>
              <a:t>-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b="1" spc="-10" dirty="0">
                <a:latin typeface="Times New Roman"/>
                <a:cs typeface="Times New Roman"/>
              </a:rPr>
              <a:t>расследование</a:t>
            </a:r>
            <a:r>
              <a:rPr sz="1800" b="1" dirty="0">
                <a:latin typeface="Times New Roman"/>
                <a:cs typeface="Times New Roman"/>
              </a:rPr>
              <a:t>	</a:t>
            </a:r>
            <a:r>
              <a:rPr sz="1800" b="1" spc="-50" dirty="0">
                <a:latin typeface="Times New Roman"/>
                <a:cs typeface="Times New Roman"/>
              </a:rPr>
              <a:t>и</a:t>
            </a:r>
            <a:r>
              <a:rPr sz="1800" b="1" dirty="0">
                <a:latin typeface="Times New Roman"/>
                <a:cs typeface="Times New Roman"/>
              </a:rPr>
              <a:t>	</a:t>
            </a:r>
            <a:r>
              <a:rPr sz="1800" b="1" spc="-20" dirty="0">
                <a:latin typeface="Times New Roman"/>
                <a:cs typeface="Times New Roman"/>
              </a:rPr>
              <a:t>учет</a:t>
            </a:r>
            <a:r>
              <a:rPr sz="1800" b="1" dirty="0">
                <a:latin typeface="Times New Roman"/>
                <a:cs typeface="Times New Roman"/>
              </a:rPr>
              <a:t>	</a:t>
            </a:r>
            <a:r>
              <a:rPr sz="1800" b="1" spc="-10" dirty="0">
                <a:latin typeface="Times New Roman"/>
                <a:cs typeface="Times New Roman"/>
              </a:rPr>
              <a:t>несчастных</a:t>
            </a:r>
            <a:r>
              <a:rPr sz="1800" b="1" dirty="0">
                <a:latin typeface="Times New Roman"/>
                <a:cs typeface="Times New Roman"/>
              </a:rPr>
              <a:t>	</a:t>
            </a:r>
            <a:r>
              <a:rPr sz="1800" b="1" spc="-10" dirty="0">
                <a:latin typeface="Times New Roman"/>
                <a:cs typeface="Times New Roman"/>
              </a:rPr>
              <a:t>случаев</a:t>
            </a:r>
            <a:r>
              <a:rPr sz="1800" b="1" dirty="0">
                <a:latin typeface="Times New Roman"/>
                <a:cs typeface="Times New Roman"/>
              </a:rPr>
              <a:t>	</a:t>
            </a:r>
            <a:r>
              <a:rPr sz="1800" spc="-25" dirty="0">
                <a:latin typeface="Times New Roman"/>
                <a:cs typeface="Times New Roman"/>
              </a:rPr>
              <a:t>на </a:t>
            </a:r>
            <a:r>
              <a:rPr sz="1800" spc="-10" dirty="0">
                <a:latin typeface="Times New Roman"/>
                <a:cs typeface="Times New Roman"/>
              </a:rPr>
              <a:t>производстве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профессиональных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заболеваний;</a:t>
            </a:r>
            <a:endParaRPr sz="1800">
              <a:latin typeface="Times New Roman"/>
              <a:cs typeface="Times New Roman"/>
            </a:endParaRPr>
          </a:p>
          <a:p>
            <a:pPr marL="12700" marR="8890" indent="342900">
              <a:lnSpc>
                <a:spcPts val="2060"/>
              </a:lnSpc>
              <a:spcBef>
                <a:spcPts val="20"/>
              </a:spcBef>
              <a:buFont typeface="Times New Roman"/>
              <a:buChar char="-"/>
              <a:tabLst>
                <a:tab pos="462915" algn="l"/>
                <a:tab pos="1849755" algn="l"/>
                <a:tab pos="3484879" algn="l"/>
                <a:tab pos="3943350" algn="l"/>
                <a:tab pos="4487545" algn="l"/>
                <a:tab pos="4822825" algn="l"/>
                <a:tab pos="5270500" algn="l"/>
              </a:tabLst>
            </a:pPr>
            <a:r>
              <a:rPr sz="1800" b="1" spc="-10" dirty="0">
                <a:latin typeface="Times New Roman"/>
                <a:cs typeface="Times New Roman"/>
              </a:rPr>
              <a:t>подготовка</a:t>
            </a:r>
            <a:r>
              <a:rPr sz="1800" b="1" dirty="0">
                <a:latin typeface="Times New Roman"/>
                <a:cs typeface="Times New Roman"/>
              </a:rPr>
              <a:t>	</a:t>
            </a:r>
            <a:r>
              <a:rPr sz="1800" b="1" spc="-10" dirty="0">
                <a:latin typeface="Times New Roman"/>
                <a:cs typeface="Times New Roman"/>
              </a:rPr>
              <a:t>специалистов</a:t>
            </a:r>
            <a:r>
              <a:rPr sz="1800" b="1" dirty="0">
                <a:latin typeface="Times New Roman"/>
                <a:cs typeface="Times New Roman"/>
              </a:rPr>
              <a:t>	</a:t>
            </a:r>
            <a:r>
              <a:rPr sz="1800" b="1" spc="-25" dirty="0">
                <a:latin typeface="Times New Roman"/>
                <a:cs typeface="Times New Roman"/>
              </a:rPr>
              <a:t>по</a:t>
            </a:r>
            <a:r>
              <a:rPr sz="1800" b="1" dirty="0">
                <a:latin typeface="Times New Roman"/>
                <a:cs typeface="Times New Roman"/>
              </a:rPr>
              <a:t>	</a:t>
            </a:r>
            <a:r>
              <a:rPr sz="1800" b="1" spc="-25" dirty="0">
                <a:latin typeface="Times New Roman"/>
                <a:cs typeface="Times New Roman"/>
              </a:rPr>
              <a:t>ОТ</a:t>
            </a:r>
            <a:r>
              <a:rPr sz="1800" b="1" dirty="0">
                <a:latin typeface="Times New Roman"/>
                <a:cs typeface="Times New Roman"/>
              </a:rPr>
              <a:t>	</a:t>
            </a:r>
            <a:r>
              <a:rPr sz="1800" spc="-50" dirty="0">
                <a:latin typeface="Times New Roman"/>
                <a:cs typeface="Times New Roman"/>
              </a:rPr>
              <a:t>и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25" dirty="0">
                <a:latin typeface="Times New Roman"/>
                <a:cs typeface="Times New Roman"/>
              </a:rPr>
              <a:t>их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дополнительное профессиональное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образование;</a:t>
            </a:r>
            <a:endParaRPr sz="1800">
              <a:latin typeface="Times New Roman"/>
              <a:cs typeface="Times New Roman"/>
            </a:endParaRPr>
          </a:p>
          <a:p>
            <a:pPr marL="12700" marR="5715" indent="342900">
              <a:lnSpc>
                <a:spcPts val="2060"/>
              </a:lnSpc>
              <a:spcBef>
                <a:spcPts val="20"/>
              </a:spcBef>
              <a:buFont typeface="Times New Roman"/>
              <a:buChar char="-"/>
              <a:tabLst>
                <a:tab pos="462915" algn="l"/>
                <a:tab pos="1948814" algn="l"/>
                <a:tab pos="4219575" algn="l"/>
                <a:tab pos="5147310" algn="l"/>
              </a:tabLst>
            </a:pPr>
            <a:r>
              <a:rPr sz="1800" b="1" spc="-10" dirty="0">
                <a:latin typeface="Times New Roman"/>
                <a:cs typeface="Times New Roman"/>
              </a:rPr>
              <a:t>обеспечение</a:t>
            </a:r>
            <a:r>
              <a:rPr sz="1800" b="1" dirty="0">
                <a:latin typeface="Times New Roman"/>
                <a:cs typeface="Times New Roman"/>
              </a:rPr>
              <a:t>	</a:t>
            </a:r>
            <a:r>
              <a:rPr sz="1800" b="1" spc="-10" dirty="0">
                <a:latin typeface="Times New Roman"/>
                <a:cs typeface="Times New Roman"/>
              </a:rPr>
              <a:t>функционирования</a:t>
            </a:r>
            <a:r>
              <a:rPr sz="1800" b="1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единой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  <a:hlinkClick r:id="rId2"/>
              </a:rPr>
              <a:t>информационной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  <a:hlinkClick r:id="rId2"/>
              </a:rPr>
              <a:t>системы</a:t>
            </a:r>
            <a:r>
              <a:rPr sz="1800" spc="-70" dirty="0">
                <a:latin typeface="Times New Roman"/>
                <a:cs typeface="Times New Roman"/>
                <a:hlinkClick r:id="rId2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охраны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труда;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9863" y="3744594"/>
            <a:ext cx="52444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94180" algn="l"/>
                <a:tab pos="2717800" algn="l"/>
                <a:tab pos="4108450" algn="l"/>
              </a:tabLst>
            </a:pPr>
            <a:r>
              <a:rPr sz="1800" spc="-10" dirty="0">
                <a:latin typeface="Times New Roman"/>
                <a:cs typeface="Times New Roman"/>
              </a:rPr>
              <a:t>-</a:t>
            </a:r>
            <a:r>
              <a:rPr sz="1800" spc="-21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установление</a:t>
            </a:r>
            <a:r>
              <a:rPr sz="1800" b="1" dirty="0">
                <a:latin typeface="Times New Roman"/>
                <a:cs typeface="Times New Roman"/>
              </a:rPr>
              <a:t>	</a:t>
            </a:r>
            <a:r>
              <a:rPr sz="1800" b="1" spc="-10" dirty="0">
                <a:latin typeface="Times New Roman"/>
                <a:cs typeface="Times New Roman"/>
                <a:hlinkClick r:id="rId3"/>
              </a:rPr>
              <a:t>порядка</a:t>
            </a:r>
            <a:r>
              <a:rPr sz="1800" b="1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обеспечения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работников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6963" y="4006722"/>
            <a:ext cx="55930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34514" algn="l"/>
                <a:tab pos="2155825" algn="l"/>
                <a:tab pos="3710304" algn="l"/>
                <a:tab pos="4709160" algn="l"/>
                <a:tab pos="5007610" algn="l"/>
              </a:tabLst>
            </a:pPr>
            <a:r>
              <a:rPr sz="1800" spc="-10" dirty="0">
                <a:latin typeface="Times New Roman"/>
                <a:cs typeface="Times New Roman"/>
              </a:rPr>
              <a:t>индивидуальной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50" dirty="0">
                <a:latin typeface="Times New Roman"/>
                <a:cs typeface="Times New Roman"/>
              </a:rPr>
              <a:t>и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коллективной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защиты,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50" dirty="0">
                <a:latin typeface="Times New Roman"/>
                <a:cs typeface="Times New Roman"/>
              </a:rPr>
              <a:t>а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также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6963" y="4270374"/>
            <a:ext cx="54889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40510" algn="l"/>
                <a:tab pos="3434715" algn="l"/>
                <a:tab pos="4071620" algn="l"/>
              </a:tabLst>
            </a:pPr>
            <a:r>
              <a:rPr sz="1800" spc="-10" dirty="0">
                <a:latin typeface="Times New Roman"/>
                <a:cs typeface="Times New Roman"/>
              </a:rPr>
              <a:t>бытовыми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помещениями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50" dirty="0">
                <a:latin typeface="Times New Roman"/>
                <a:cs typeface="Times New Roman"/>
              </a:rPr>
              <a:t>и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устройствами,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76660" y="3744594"/>
            <a:ext cx="1138555" cy="82550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48895" marR="5080" indent="-36830" algn="r">
              <a:lnSpc>
                <a:spcPct val="95800"/>
              </a:lnSpc>
              <a:spcBef>
                <a:spcPts val="190"/>
              </a:spcBef>
            </a:pPr>
            <a:r>
              <a:rPr sz="1800" spc="-10" dirty="0">
                <a:latin typeface="Times New Roman"/>
                <a:cs typeface="Times New Roman"/>
              </a:rPr>
              <a:t>средствами санитарно- лечебно-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6963" y="4532502"/>
            <a:ext cx="6864984" cy="2407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35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профилактическими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средствами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за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счет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средств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работодателей.</a:t>
            </a:r>
            <a:endParaRPr sz="1800">
              <a:latin typeface="Times New Roman"/>
              <a:cs typeface="Times New Roman"/>
            </a:endParaRPr>
          </a:p>
          <a:p>
            <a:pPr marL="355600">
              <a:lnSpc>
                <a:spcPts val="2135"/>
              </a:lnSpc>
            </a:pPr>
            <a:r>
              <a:rPr sz="1800" b="1" dirty="0">
                <a:latin typeface="Times New Roman"/>
                <a:cs typeface="Times New Roman"/>
              </a:rPr>
              <a:t>Значимость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этих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направлений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не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изменилась.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750">
              <a:latin typeface="Times New Roman"/>
              <a:cs typeface="Times New Roman"/>
            </a:endParaRPr>
          </a:p>
          <a:p>
            <a:pPr marL="12700" marR="5080" indent="342900">
              <a:lnSpc>
                <a:spcPts val="2080"/>
              </a:lnSpc>
            </a:pPr>
            <a:r>
              <a:rPr sz="1800" b="1" dirty="0">
                <a:latin typeface="Times New Roman"/>
                <a:cs typeface="Times New Roman"/>
              </a:rPr>
              <a:t>Новые</a:t>
            </a:r>
            <a:r>
              <a:rPr sz="1800" b="1" spc="18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направления</a:t>
            </a:r>
            <a:r>
              <a:rPr sz="1800" b="1" spc="1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государственной</a:t>
            </a:r>
            <a:r>
              <a:rPr sz="1800" spc="1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политики</a:t>
            </a:r>
            <a:r>
              <a:rPr sz="1800" spc="1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1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области</a:t>
            </a:r>
            <a:r>
              <a:rPr sz="1800" spc="1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ОТ</a:t>
            </a:r>
            <a:r>
              <a:rPr sz="1800" spc="190" dirty="0">
                <a:latin typeface="Times New Roman"/>
                <a:cs typeface="Times New Roman"/>
              </a:rPr>
              <a:t> </a:t>
            </a:r>
            <a:r>
              <a:rPr sz="1800" spc="-50" dirty="0">
                <a:latin typeface="Times New Roman"/>
                <a:cs typeface="Times New Roman"/>
              </a:rPr>
              <a:t>с </a:t>
            </a:r>
            <a:r>
              <a:rPr sz="1800" spc="-10" dirty="0">
                <a:latin typeface="Times New Roman"/>
                <a:cs typeface="Times New Roman"/>
              </a:rPr>
              <a:t>01.03.2022</a:t>
            </a:r>
            <a:r>
              <a:rPr sz="1800" b="1" spc="-10" dirty="0">
                <a:latin typeface="Times New Roman"/>
                <a:cs typeface="Times New Roman"/>
              </a:rPr>
              <a:t>:</a:t>
            </a:r>
            <a:endParaRPr sz="1800">
              <a:latin typeface="Times New Roman"/>
              <a:cs typeface="Times New Roman"/>
            </a:endParaRPr>
          </a:p>
          <a:p>
            <a:pPr marL="489584" indent="-134620">
              <a:lnSpc>
                <a:spcPts val="1964"/>
              </a:lnSpc>
              <a:buFont typeface="Times New Roman"/>
              <a:buChar char="-"/>
              <a:tabLst>
                <a:tab pos="490220" algn="l"/>
              </a:tabLst>
            </a:pPr>
            <a:r>
              <a:rPr sz="1800" dirty="0">
                <a:latin typeface="Times New Roman"/>
                <a:cs typeface="Times New Roman"/>
              </a:rPr>
              <a:t>создание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условий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для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формирования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Times New Roman"/>
                <a:cs typeface="Times New Roman"/>
              </a:rPr>
              <a:t>ЗОЖ</a:t>
            </a:r>
            <a:r>
              <a:rPr sz="1800" spc="-20" dirty="0">
                <a:latin typeface="Times New Roman"/>
                <a:cs typeface="Times New Roman"/>
              </a:rPr>
              <a:t>;</a:t>
            </a:r>
            <a:endParaRPr sz="1800">
              <a:latin typeface="Times New Roman"/>
              <a:cs typeface="Times New Roman"/>
            </a:endParaRPr>
          </a:p>
          <a:p>
            <a:pPr marL="489584" indent="-134620">
              <a:lnSpc>
                <a:spcPts val="2090"/>
              </a:lnSpc>
              <a:buFont typeface="Times New Roman"/>
              <a:buChar char="-"/>
              <a:tabLst>
                <a:tab pos="490220" algn="l"/>
              </a:tabLst>
            </a:pPr>
            <a:r>
              <a:rPr sz="1800" dirty="0">
                <a:latin typeface="Times New Roman"/>
                <a:cs typeface="Times New Roman"/>
              </a:rPr>
              <a:t>организация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мониторинга</a:t>
            </a:r>
            <a:r>
              <a:rPr sz="1800" b="1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состояния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УТ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ОТ;</a:t>
            </a:r>
            <a:endParaRPr sz="1800">
              <a:latin typeface="Times New Roman"/>
              <a:cs typeface="Times New Roman"/>
            </a:endParaRPr>
          </a:p>
          <a:p>
            <a:pPr marL="12700" marR="5080" indent="342900">
              <a:lnSpc>
                <a:spcPts val="2080"/>
              </a:lnSpc>
              <a:spcBef>
                <a:spcPts val="105"/>
              </a:spcBef>
              <a:buChar char="-"/>
              <a:tabLst>
                <a:tab pos="737870" algn="l"/>
                <a:tab pos="738505" algn="l"/>
                <a:tab pos="2574290" algn="l"/>
                <a:tab pos="3465829" algn="l"/>
                <a:tab pos="4138929" algn="l"/>
                <a:tab pos="5186045" algn="l"/>
                <a:tab pos="5622925" algn="l"/>
              </a:tabLst>
            </a:pPr>
            <a:r>
              <a:rPr sz="1800" b="1" spc="-10" dirty="0">
                <a:latin typeface="Times New Roman"/>
                <a:cs typeface="Times New Roman"/>
              </a:rPr>
              <a:t>формирование</a:t>
            </a:r>
            <a:r>
              <a:rPr sz="1800" b="1" dirty="0">
                <a:latin typeface="Times New Roman"/>
                <a:cs typeface="Times New Roman"/>
              </a:rPr>
              <a:t>	</a:t>
            </a:r>
            <a:r>
              <a:rPr sz="1800" b="1" spc="-10" dirty="0">
                <a:latin typeface="Times New Roman"/>
                <a:cs typeface="Times New Roman"/>
              </a:rPr>
              <a:t>основ</a:t>
            </a:r>
            <a:r>
              <a:rPr sz="1800" b="1" dirty="0">
                <a:latin typeface="Times New Roman"/>
                <a:cs typeface="Times New Roman"/>
              </a:rPr>
              <a:t>	</a:t>
            </a:r>
            <a:r>
              <a:rPr sz="1800" b="1" spc="-25" dirty="0">
                <a:latin typeface="Times New Roman"/>
                <a:cs typeface="Times New Roman"/>
              </a:rPr>
              <a:t>для</a:t>
            </a:r>
            <a:r>
              <a:rPr sz="1800" b="1" dirty="0">
                <a:latin typeface="Times New Roman"/>
                <a:cs typeface="Times New Roman"/>
              </a:rPr>
              <a:t>	</a:t>
            </a:r>
            <a:r>
              <a:rPr sz="1800" b="1" spc="-10" dirty="0">
                <a:latin typeface="Times New Roman"/>
                <a:cs typeface="Times New Roman"/>
              </a:rPr>
              <a:t>оценки</a:t>
            </a:r>
            <a:r>
              <a:rPr sz="1800" b="1" dirty="0">
                <a:latin typeface="Times New Roman"/>
                <a:cs typeface="Times New Roman"/>
              </a:rPr>
              <a:t>	</a:t>
            </a:r>
            <a:r>
              <a:rPr sz="1800" b="1" spc="-50" dirty="0">
                <a:latin typeface="Times New Roman"/>
                <a:cs typeface="Times New Roman"/>
              </a:rPr>
              <a:t>и</a:t>
            </a:r>
            <a:r>
              <a:rPr sz="1800" b="1" dirty="0">
                <a:latin typeface="Times New Roman"/>
                <a:cs typeface="Times New Roman"/>
              </a:rPr>
              <a:t>	</a:t>
            </a:r>
            <a:r>
              <a:rPr sz="1800" b="1" spc="-10" dirty="0">
                <a:latin typeface="Times New Roman"/>
                <a:cs typeface="Times New Roman"/>
              </a:rPr>
              <a:t>управления профессиональными</a:t>
            </a:r>
            <a:r>
              <a:rPr sz="1800" b="1" spc="-5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рисками.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963" y="301243"/>
            <a:ext cx="6868159" cy="5767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41880" marR="230504" indent="-1658620">
              <a:lnSpc>
                <a:spcPct val="110600"/>
              </a:lnSpc>
              <a:spcBef>
                <a:spcPts val="100"/>
              </a:spcBef>
            </a:pPr>
            <a:r>
              <a:rPr sz="1800" b="1" dirty="0">
                <a:latin typeface="Times New Roman"/>
                <a:cs typeface="Times New Roman"/>
              </a:rPr>
              <a:t>Статья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214.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Обязанности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работодателя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в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области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охраны </a:t>
            </a:r>
            <a:r>
              <a:rPr sz="1800" b="1" dirty="0">
                <a:latin typeface="Times New Roman"/>
                <a:cs typeface="Times New Roman"/>
              </a:rPr>
              <a:t>труда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(взамен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ст.212)</a:t>
            </a:r>
            <a:endParaRPr sz="1800">
              <a:latin typeface="Times New Roman"/>
              <a:cs typeface="Times New Roman"/>
            </a:endParaRPr>
          </a:p>
          <a:p>
            <a:pPr marL="462280">
              <a:lnSpc>
                <a:spcPct val="100000"/>
              </a:lnSpc>
              <a:spcBef>
                <a:spcPts val="180"/>
              </a:spcBef>
            </a:pPr>
            <a:r>
              <a:rPr sz="1800" dirty="0">
                <a:latin typeface="Times New Roman"/>
                <a:cs typeface="Times New Roman"/>
              </a:rPr>
              <a:t>Работодатель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обязан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обеспечить:</a:t>
            </a:r>
            <a:endParaRPr sz="1800">
              <a:latin typeface="Times New Roman"/>
              <a:cs typeface="Times New Roman"/>
            </a:endParaRPr>
          </a:p>
          <a:p>
            <a:pPr marL="12700" marR="6985" indent="449580">
              <a:lnSpc>
                <a:spcPts val="2390"/>
              </a:lnSpc>
              <a:spcBef>
                <a:spcPts val="105"/>
              </a:spcBef>
              <a:tabLst>
                <a:tab pos="2014855" algn="l"/>
                <a:tab pos="3416300" algn="l"/>
                <a:tab pos="4002404" algn="l"/>
                <a:tab pos="4262755" algn="l"/>
                <a:tab pos="5808980" algn="l"/>
                <a:tab pos="6718934" algn="l"/>
              </a:tabLst>
            </a:pPr>
            <a:r>
              <a:rPr sz="1800" dirty="0">
                <a:latin typeface="Times New Roman"/>
                <a:cs typeface="Times New Roman"/>
              </a:rPr>
              <a:t>17)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расследование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учет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несчастных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случаев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на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производстве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spc="-50" dirty="0">
                <a:latin typeface="Times New Roman"/>
                <a:cs typeface="Times New Roman"/>
              </a:rPr>
              <a:t>и </a:t>
            </a:r>
            <a:r>
              <a:rPr sz="1800" spc="-10" dirty="0">
                <a:latin typeface="Times New Roman"/>
                <a:cs typeface="Times New Roman"/>
              </a:rPr>
              <a:t>профессиональных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заболеваний,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b="1" spc="-20" dirty="0">
                <a:latin typeface="Times New Roman"/>
                <a:cs typeface="Times New Roman"/>
              </a:rPr>
              <a:t>учет</a:t>
            </a:r>
            <a:r>
              <a:rPr sz="1800" b="1" dirty="0">
                <a:latin typeface="Times New Roman"/>
                <a:cs typeface="Times New Roman"/>
              </a:rPr>
              <a:t>	</a:t>
            </a:r>
            <a:r>
              <a:rPr sz="1800" b="1" spc="-50" dirty="0">
                <a:latin typeface="Times New Roman"/>
                <a:cs typeface="Times New Roman"/>
              </a:rPr>
              <a:t>и</a:t>
            </a:r>
            <a:r>
              <a:rPr sz="1800" b="1" dirty="0">
                <a:latin typeface="Times New Roman"/>
                <a:cs typeface="Times New Roman"/>
              </a:rPr>
              <a:t>	</a:t>
            </a:r>
            <a:r>
              <a:rPr sz="1800" b="1" spc="-10" dirty="0">
                <a:latin typeface="Times New Roman"/>
                <a:cs typeface="Times New Roman"/>
              </a:rPr>
              <a:t>рассмотрение</a:t>
            </a:r>
            <a:r>
              <a:rPr sz="1800" b="1" dirty="0">
                <a:latin typeface="Times New Roman"/>
                <a:cs typeface="Times New Roman"/>
              </a:rPr>
              <a:t>	</a:t>
            </a:r>
            <a:r>
              <a:rPr sz="1800" b="1" spc="-10" dirty="0">
                <a:latin typeface="Times New Roman"/>
                <a:cs typeface="Times New Roman"/>
              </a:rPr>
              <a:t>причин</a:t>
            </a:r>
            <a:r>
              <a:rPr sz="1800" b="1" dirty="0">
                <a:latin typeface="Times New Roman"/>
                <a:cs typeface="Times New Roman"/>
              </a:rPr>
              <a:t>	</a:t>
            </a:r>
            <a:r>
              <a:rPr sz="1800" b="1" spc="-50" dirty="0">
                <a:latin typeface="Times New Roman"/>
                <a:cs typeface="Times New Roman"/>
              </a:rPr>
              <a:t>и</a:t>
            </a:r>
            <a:endParaRPr sz="1800">
              <a:latin typeface="Times New Roman"/>
              <a:cs typeface="Times New Roman"/>
            </a:endParaRPr>
          </a:p>
          <a:p>
            <a:pPr marL="12700" marR="5080">
              <a:lnSpc>
                <a:spcPts val="2340"/>
              </a:lnSpc>
              <a:spcBef>
                <a:spcPts val="60"/>
              </a:spcBef>
              <a:tabLst>
                <a:tab pos="1863725" algn="l"/>
                <a:tab pos="2190750" algn="l"/>
                <a:tab pos="3175635" algn="l"/>
                <a:tab pos="3837940" algn="l"/>
                <a:tab pos="4088129" algn="l"/>
                <a:tab pos="4715510" algn="l"/>
                <a:tab pos="5218430" algn="l"/>
                <a:tab pos="5523230" algn="l"/>
                <a:tab pos="5768340" algn="l"/>
              </a:tabLst>
            </a:pPr>
            <a:r>
              <a:rPr sz="1800" b="1" spc="-10" dirty="0">
                <a:latin typeface="Times New Roman"/>
                <a:cs typeface="Times New Roman"/>
              </a:rPr>
              <a:t>обстоятельств</a:t>
            </a:r>
            <a:r>
              <a:rPr sz="1800" b="1" dirty="0">
                <a:latin typeface="Times New Roman"/>
                <a:cs typeface="Times New Roman"/>
              </a:rPr>
              <a:t>	</a:t>
            </a:r>
            <a:r>
              <a:rPr sz="1800" b="1" spc="-10" dirty="0">
                <a:latin typeface="Times New Roman"/>
                <a:cs typeface="Times New Roman"/>
              </a:rPr>
              <a:t>событий,</a:t>
            </a:r>
            <a:r>
              <a:rPr sz="1800" b="1" dirty="0">
                <a:latin typeface="Times New Roman"/>
                <a:cs typeface="Times New Roman"/>
              </a:rPr>
              <a:t>	</a:t>
            </a:r>
            <a:r>
              <a:rPr sz="1800" b="1" spc="-10" dirty="0">
                <a:latin typeface="Times New Roman"/>
                <a:cs typeface="Times New Roman"/>
              </a:rPr>
              <a:t>приведших</a:t>
            </a:r>
            <a:r>
              <a:rPr sz="1800" b="1" dirty="0">
                <a:latin typeface="Times New Roman"/>
                <a:cs typeface="Times New Roman"/>
              </a:rPr>
              <a:t>	</a:t>
            </a:r>
            <a:r>
              <a:rPr sz="1800" b="1" spc="-50" dirty="0">
                <a:latin typeface="Times New Roman"/>
                <a:cs typeface="Times New Roman"/>
              </a:rPr>
              <a:t>к</a:t>
            </a:r>
            <a:r>
              <a:rPr sz="1800" b="1" dirty="0">
                <a:latin typeface="Times New Roman"/>
                <a:cs typeface="Times New Roman"/>
              </a:rPr>
              <a:t>	</a:t>
            </a:r>
            <a:r>
              <a:rPr sz="1800" b="1" spc="-10" dirty="0">
                <a:latin typeface="Times New Roman"/>
                <a:cs typeface="Times New Roman"/>
              </a:rPr>
              <a:t>возникновению микроповреждений</a:t>
            </a:r>
            <a:r>
              <a:rPr sz="1800" b="1" dirty="0">
                <a:latin typeface="Times New Roman"/>
                <a:cs typeface="Times New Roman"/>
              </a:rPr>
              <a:t>	</a:t>
            </a:r>
            <a:r>
              <a:rPr sz="1800" b="1" spc="-10" dirty="0">
                <a:latin typeface="Times New Roman"/>
                <a:cs typeface="Times New Roman"/>
              </a:rPr>
              <a:t>(микротравм)</a:t>
            </a:r>
            <a:r>
              <a:rPr sz="1800" spc="-10" dirty="0">
                <a:latin typeface="Times New Roman"/>
                <a:cs typeface="Times New Roman"/>
              </a:rPr>
              <a:t>,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50" dirty="0">
                <a:latin typeface="Times New Roman"/>
                <a:cs typeface="Times New Roman"/>
              </a:rPr>
              <a:t>в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соответствии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50" dirty="0">
                <a:latin typeface="Times New Roman"/>
                <a:cs typeface="Times New Roman"/>
              </a:rPr>
              <a:t>с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настоящим</a:t>
            </a:r>
            <a:endParaRPr sz="1800">
              <a:latin typeface="Times New Roman"/>
              <a:cs typeface="Times New Roman"/>
            </a:endParaRPr>
          </a:p>
          <a:p>
            <a:pPr marL="12700" marR="5715">
              <a:lnSpc>
                <a:spcPts val="2380"/>
              </a:lnSpc>
              <a:spcBef>
                <a:spcPts val="15"/>
              </a:spcBef>
            </a:pPr>
            <a:r>
              <a:rPr sz="1800" dirty="0">
                <a:latin typeface="Times New Roman"/>
                <a:cs typeface="Times New Roman"/>
              </a:rPr>
              <a:t>Кодексом,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другими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федеральными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законами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иными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нормативными </a:t>
            </a:r>
            <a:r>
              <a:rPr sz="1800" dirty="0">
                <a:latin typeface="Times New Roman"/>
                <a:cs typeface="Times New Roman"/>
              </a:rPr>
              <a:t>правовыми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актами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Российской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Федерации.</a:t>
            </a:r>
            <a:endParaRPr sz="1800">
              <a:latin typeface="Times New Roman"/>
              <a:cs typeface="Times New Roman"/>
            </a:endParaRPr>
          </a:p>
          <a:p>
            <a:pPr marL="462280">
              <a:lnSpc>
                <a:spcPct val="100000"/>
              </a:lnSpc>
              <a:spcBef>
                <a:spcPts val="130"/>
              </a:spcBef>
            </a:pPr>
            <a:r>
              <a:rPr sz="1800" b="1" dirty="0">
                <a:latin typeface="Times New Roman"/>
                <a:cs typeface="Times New Roman"/>
              </a:rPr>
              <a:t>Статья</a:t>
            </a:r>
            <a:r>
              <a:rPr sz="1800" b="1" spc="-4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226.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Микроповреждения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(микротравмы)</a:t>
            </a:r>
            <a:endParaRPr sz="1800">
              <a:latin typeface="Times New Roman"/>
              <a:cs typeface="Times New Roman"/>
            </a:endParaRPr>
          </a:p>
          <a:p>
            <a:pPr marL="12700" indent="449580">
              <a:lnSpc>
                <a:spcPct val="100000"/>
              </a:lnSpc>
              <a:spcBef>
                <a:spcPts val="195"/>
              </a:spcBef>
              <a:tabLst>
                <a:tab pos="1402080" algn="l"/>
                <a:tab pos="2631440" algn="l"/>
                <a:tab pos="3556000" algn="l"/>
                <a:tab pos="4006850" algn="l"/>
                <a:tab pos="5273040" algn="l"/>
                <a:tab pos="5739130" algn="l"/>
                <a:tab pos="6447790" algn="l"/>
              </a:tabLst>
            </a:pPr>
            <a:r>
              <a:rPr sz="1800" spc="-10" dirty="0">
                <a:latin typeface="Times New Roman"/>
                <a:cs typeface="Times New Roman"/>
              </a:rPr>
              <a:t>Приказ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Минтруда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России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25" dirty="0">
                <a:latin typeface="Times New Roman"/>
                <a:cs typeface="Times New Roman"/>
              </a:rPr>
              <a:t>от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15.09.2021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b="1" spc="-50" dirty="0">
                <a:latin typeface="Times New Roman"/>
                <a:cs typeface="Times New Roman"/>
              </a:rPr>
              <a:t>№</a:t>
            </a:r>
            <a:r>
              <a:rPr sz="1800" b="1" dirty="0">
                <a:latin typeface="Times New Roman"/>
                <a:cs typeface="Times New Roman"/>
              </a:rPr>
              <a:t>	</a:t>
            </a:r>
            <a:r>
              <a:rPr sz="1800" b="1" spc="-20" dirty="0">
                <a:latin typeface="Times New Roman"/>
                <a:cs typeface="Times New Roman"/>
              </a:rPr>
              <a:t>632н</a:t>
            </a:r>
            <a:r>
              <a:rPr sz="1800" b="1" dirty="0">
                <a:latin typeface="Times New Roman"/>
                <a:cs typeface="Times New Roman"/>
              </a:rPr>
              <a:t>	</a:t>
            </a:r>
            <a:r>
              <a:rPr sz="1800" b="1" spc="-25" dirty="0">
                <a:latin typeface="Times New Roman"/>
                <a:cs typeface="Times New Roman"/>
              </a:rPr>
              <a:t>«Об</a:t>
            </a:r>
            <a:endParaRPr sz="1800">
              <a:latin typeface="Times New Roman"/>
              <a:cs typeface="Times New Roman"/>
            </a:endParaRPr>
          </a:p>
          <a:p>
            <a:pPr marL="12700" marR="8890">
              <a:lnSpc>
                <a:spcPct val="108900"/>
              </a:lnSpc>
              <a:spcBef>
                <a:spcPts val="60"/>
              </a:spcBef>
              <a:tabLst>
                <a:tab pos="1654175" algn="l"/>
                <a:tab pos="3426460" algn="l"/>
                <a:tab pos="3957954" algn="l"/>
                <a:tab pos="4815840" algn="l"/>
              </a:tabLst>
            </a:pPr>
            <a:r>
              <a:rPr sz="1800" b="1" spc="-10" dirty="0">
                <a:latin typeface="Times New Roman"/>
                <a:cs typeface="Times New Roman"/>
              </a:rPr>
              <a:t>утверждении</a:t>
            </a:r>
            <a:r>
              <a:rPr sz="1800" b="1" dirty="0">
                <a:latin typeface="Times New Roman"/>
                <a:cs typeface="Times New Roman"/>
              </a:rPr>
              <a:t>	</a:t>
            </a:r>
            <a:r>
              <a:rPr sz="1800" b="1" spc="-10" dirty="0">
                <a:latin typeface="Times New Roman"/>
                <a:cs typeface="Times New Roman"/>
              </a:rPr>
              <a:t>рекомендаций</a:t>
            </a:r>
            <a:r>
              <a:rPr sz="1800" b="1" dirty="0">
                <a:latin typeface="Times New Roman"/>
                <a:cs typeface="Times New Roman"/>
              </a:rPr>
              <a:t>	</a:t>
            </a:r>
            <a:r>
              <a:rPr sz="1800" b="1" spc="-25" dirty="0">
                <a:latin typeface="Times New Roman"/>
                <a:cs typeface="Times New Roman"/>
              </a:rPr>
              <a:t>по</a:t>
            </a:r>
            <a:r>
              <a:rPr sz="1800" b="1" dirty="0">
                <a:latin typeface="Times New Roman"/>
                <a:cs typeface="Times New Roman"/>
              </a:rPr>
              <a:t>	</a:t>
            </a:r>
            <a:r>
              <a:rPr sz="1800" b="1" spc="-10" dirty="0">
                <a:latin typeface="Times New Roman"/>
                <a:cs typeface="Times New Roman"/>
              </a:rPr>
              <a:t>учёту</a:t>
            </a:r>
            <a:r>
              <a:rPr sz="1800" b="1" dirty="0">
                <a:latin typeface="Times New Roman"/>
                <a:cs typeface="Times New Roman"/>
              </a:rPr>
              <a:t>	</a:t>
            </a:r>
            <a:r>
              <a:rPr sz="1800" b="1" spc="-10" dirty="0">
                <a:latin typeface="Times New Roman"/>
                <a:cs typeface="Times New Roman"/>
              </a:rPr>
              <a:t>микроповреждений </a:t>
            </a:r>
            <a:r>
              <a:rPr sz="1800" b="1" dirty="0">
                <a:latin typeface="Times New Roman"/>
                <a:cs typeface="Times New Roman"/>
              </a:rPr>
              <a:t>(микротравм)</a:t>
            </a:r>
            <a:r>
              <a:rPr sz="1800" b="1" spc="-3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работников</a:t>
            </a:r>
            <a:r>
              <a:rPr sz="1800" dirty="0">
                <a:latin typeface="Times New Roman"/>
                <a:cs typeface="Times New Roman"/>
              </a:rPr>
              <a:t>»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(на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регистрации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 </a:t>
            </a:r>
            <a:r>
              <a:rPr sz="1800" spc="-10" dirty="0">
                <a:latin typeface="Times New Roman"/>
                <a:cs typeface="Times New Roman"/>
              </a:rPr>
              <a:t>Минюсте).</a:t>
            </a:r>
            <a:endParaRPr sz="1800">
              <a:latin typeface="Times New Roman"/>
              <a:cs typeface="Times New Roman"/>
            </a:endParaRPr>
          </a:p>
          <a:p>
            <a:pPr marL="469900" marR="6985" indent="-229235">
              <a:lnSpc>
                <a:spcPct val="110000"/>
              </a:lnSpc>
              <a:buFont typeface="Times New Roman"/>
              <a:buAutoNum type="arabicParenR"/>
              <a:tabLst>
                <a:tab pos="528320" algn="l"/>
                <a:tab pos="1820545" algn="l"/>
                <a:tab pos="3124835" algn="l"/>
                <a:tab pos="3616960" algn="l"/>
                <a:tab pos="5328285" algn="l"/>
              </a:tabLst>
            </a:pPr>
            <a:r>
              <a:rPr dirty="0"/>
              <a:t>	</a:t>
            </a:r>
            <a:r>
              <a:rPr sz="1800" spc="-10" dirty="0">
                <a:latin typeface="Times New Roman"/>
                <a:cs typeface="Times New Roman"/>
              </a:rPr>
              <a:t>Работник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сообщает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50" dirty="0">
                <a:latin typeface="Times New Roman"/>
                <a:cs typeface="Times New Roman"/>
              </a:rPr>
              <a:t>о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микротравме.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Регистрировать </a:t>
            </a:r>
            <a:r>
              <a:rPr sz="1800" dirty="0">
                <a:latin typeface="Times New Roman"/>
                <a:cs typeface="Times New Roman"/>
              </a:rPr>
              <a:t>микротравму</a:t>
            </a:r>
            <a:r>
              <a:rPr sz="1800" spc="20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1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рассматривать</a:t>
            </a:r>
            <a:r>
              <a:rPr sz="1800" spc="2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ее</a:t>
            </a:r>
            <a:r>
              <a:rPr sz="1800" spc="2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обстоятельства</a:t>
            </a:r>
            <a:r>
              <a:rPr sz="1800" spc="2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1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причины</a:t>
            </a:r>
            <a:r>
              <a:rPr sz="1800" spc="21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на</a:t>
            </a:r>
            <a:endParaRPr sz="1800">
              <a:latin typeface="Times New Roman"/>
              <a:cs typeface="Times New Roman"/>
            </a:endParaRPr>
          </a:p>
          <a:p>
            <a:pPr marL="469900" marR="10160">
              <a:lnSpc>
                <a:spcPct val="110000"/>
              </a:lnSpc>
              <a:spcBef>
                <a:spcPts val="15"/>
              </a:spcBef>
              <a:tabLst>
                <a:tab pos="1941830" algn="l"/>
                <a:tab pos="2987040" algn="l"/>
                <a:tab pos="3731895" algn="l"/>
                <a:tab pos="4155440" algn="l"/>
                <a:tab pos="5827395" algn="l"/>
              </a:tabLst>
            </a:pPr>
            <a:r>
              <a:rPr sz="1800" spc="-10" dirty="0">
                <a:latin typeface="Times New Roman"/>
                <a:cs typeface="Times New Roman"/>
              </a:rPr>
              <a:t>предприятии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должны,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20" dirty="0">
                <a:latin typeface="Times New Roman"/>
                <a:cs typeface="Times New Roman"/>
              </a:rPr>
              <a:t>когда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25" dirty="0">
                <a:latin typeface="Times New Roman"/>
                <a:cs typeface="Times New Roman"/>
              </a:rPr>
              <a:t>от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пострадавшего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поступило обращение.</a:t>
            </a:r>
            <a:endParaRPr sz="1800">
              <a:latin typeface="Times New Roman"/>
              <a:cs typeface="Times New Roman"/>
            </a:endParaRPr>
          </a:p>
          <a:p>
            <a:pPr marL="469900" marR="8890" indent="-229235">
              <a:lnSpc>
                <a:spcPts val="2390"/>
              </a:lnSpc>
              <a:spcBef>
                <a:spcPts val="85"/>
              </a:spcBef>
              <a:buAutoNum type="arabicParenR" startAt="2"/>
              <a:tabLst>
                <a:tab pos="470534" algn="l"/>
              </a:tabLst>
            </a:pPr>
            <a:r>
              <a:rPr sz="1800" dirty="0">
                <a:latin typeface="Times New Roman"/>
                <a:cs typeface="Times New Roman"/>
              </a:rPr>
              <a:t>Представитель</a:t>
            </a:r>
            <a:r>
              <a:rPr sz="1800" spc="1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работодателя</a:t>
            </a:r>
            <a:r>
              <a:rPr sz="1800" spc="2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оказывает</a:t>
            </a:r>
            <a:r>
              <a:rPr sz="1800" spc="2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пострадавшему</a:t>
            </a:r>
            <a:r>
              <a:rPr sz="1800" spc="2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первую </a:t>
            </a:r>
            <a:r>
              <a:rPr sz="1800" dirty="0">
                <a:latin typeface="Times New Roman"/>
                <a:cs typeface="Times New Roman"/>
              </a:rPr>
              <a:t>помощь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(или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убеждается,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что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она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не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нужна).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5563" y="6043041"/>
            <a:ext cx="6636384" cy="62928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315"/>
              </a:spcBef>
              <a:tabLst>
                <a:tab pos="1833880" algn="l"/>
                <a:tab pos="3288665" algn="l"/>
                <a:tab pos="4761865" algn="l"/>
                <a:tab pos="6418580" algn="l"/>
              </a:tabLst>
            </a:pPr>
            <a:r>
              <a:rPr sz="1800" spc="-10" dirty="0">
                <a:latin typeface="Times New Roman"/>
                <a:cs typeface="Times New Roman"/>
              </a:rPr>
              <a:t>3)</a:t>
            </a:r>
            <a:r>
              <a:rPr sz="1800" spc="-15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Представитель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работодателя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информирует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ответственного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25" dirty="0">
                <a:latin typeface="Times New Roman"/>
                <a:cs typeface="Times New Roman"/>
              </a:rPr>
              <a:t>за</a:t>
            </a:r>
            <a:endParaRPr sz="1800">
              <a:latin typeface="Times New Roman"/>
              <a:cs typeface="Times New Roman"/>
            </a:endParaRPr>
          </a:p>
          <a:p>
            <a:pPr marR="5715" algn="r">
              <a:lnSpc>
                <a:spcPct val="100000"/>
              </a:lnSpc>
              <a:spcBef>
                <a:spcPts val="215"/>
              </a:spcBef>
            </a:pPr>
            <a:r>
              <a:rPr sz="1800" dirty="0">
                <a:latin typeface="Times New Roman"/>
                <a:cs typeface="Times New Roman"/>
              </a:rPr>
              <a:t>и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4468" y="6343268"/>
            <a:ext cx="1593850" cy="632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600"/>
              </a:lnSpc>
              <a:spcBef>
                <a:spcPts val="100"/>
              </a:spcBef>
              <a:tabLst>
                <a:tab pos="929005" algn="l"/>
              </a:tabLst>
            </a:pPr>
            <a:r>
              <a:rPr sz="1800" spc="-10" dirty="0">
                <a:latin typeface="Times New Roman"/>
                <a:cs typeface="Times New Roman"/>
              </a:rPr>
              <a:t>охрану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труда. докладываемую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59214" y="6343268"/>
            <a:ext cx="1348105" cy="632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05" marR="5080" indent="-40640">
              <a:lnSpc>
                <a:spcPct val="110600"/>
              </a:lnSpc>
              <a:spcBef>
                <a:spcPts val="100"/>
              </a:spcBef>
            </a:pPr>
            <a:r>
              <a:rPr sz="1800" spc="-10" dirty="0">
                <a:latin typeface="Times New Roman"/>
                <a:cs typeface="Times New Roman"/>
              </a:rPr>
              <a:t>Обязанность, информацию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93321" y="6343268"/>
            <a:ext cx="3119120" cy="632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305" marR="5080" indent="-15240">
              <a:lnSpc>
                <a:spcPct val="110600"/>
              </a:lnSpc>
              <a:spcBef>
                <a:spcPts val="100"/>
              </a:spcBef>
              <a:tabLst>
                <a:tab pos="1002030" algn="l"/>
                <a:tab pos="1071245" algn="l"/>
                <a:tab pos="2232025" algn="l"/>
                <a:tab pos="2564130" algn="l"/>
              </a:tabLst>
            </a:pPr>
            <a:r>
              <a:rPr sz="1800" spc="-10" dirty="0">
                <a:latin typeface="Times New Roman"/>
                <a:cs typeface="Times New Roman"/>
              </a:rPr>
              <a:t>способы</a:t>
            </a:r>
            <a:r>
              <a:rPr sz="1800" dirty="0">
                <a:latin typeface="Times New Roman"/>
                <a:cs typeface="Times New Roman"/>
              </a:rPr>
              <a:t>		</a:t>
            </a:r>
            <a:r>
              <a:rPr sz="1800" spc="-10" dirty="0">
                <a:latin typeface="Times New Roman"/>
                <a:cs typeface="Times New Roman"/>
              </a:rPr>
              <a:t>информирования следует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прописать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50" dirty="0">
                <a:latin typeface="Times New Roman"/>
                <a:cs typeface="Times New Roman"/>
              </a:rPr>
              <a:t>в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20" dirty="0">
                <a:latin typeface="Times New Roman"/>
                <a:cs typeface="Times New Roman"/>
              </a:rPr>
              <a:t>ЛНА.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5563" y="6949820"/>
            <a:ext cx="6637655" cy="3048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marR="6985" algn="just">
              <a:lnSpc>
                <a:spcPct val="110200"/>
              </a:lnSpc>
              <a:spcBef>
                <a:spcPts val="95"/>
              </a:spcBef>
            </a:pPr>
            <a:r>
              <a:rPr sz="1800" dirty="0">
                <a:latin typeface="Times New Roman"/>
                <a:cs typeface="Times New Roman"/>
              </a:rPr>
              <a:t>Ответственных</a:t>
            </a:r>
            <a:r>
              <a:rPr sz="1800" spc="5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за</a:t>
            </a:r>
            <a:r>
              <a:rPr sz="1800" spc="5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охрану</a:t>
            </a:r>
            <a:r>
              <a:rPr sz="1800" spc="5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труда,</a:t>
            </a:r>
            <a:r>
              <a:rPr sz="1800" spc="5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которые</a:t>
            </a:r>
            <a:r>
              <a:rPr sz="1800" spc="5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будут</a:t>
            </a:r>
            <a:r>
              <a:rPr sz="1800" spc="5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расследовать </a:t>
            </a:r>
            <a:r>
              <a:rPr sz="1800" dirty="0">
                <a:latin typeface="Times New Roman"/>
                <a:cs typeface="Times New Roman"/>
              </a:rPr>
              <a:t>микротравмы,</a:t>
            </a:r>
            <a:r>
              <a:rPr sz="1800" spc="1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назначают</a:t>
            </a:r>
            <a:r>
              <a:rPr sz="1800" spc="1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приказом.</a:t>
            </a:r>
            <a:r>
              <a:rPr sz="1800" spc="1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Работник</a:t>
            </a:r>
            <a:r>
              <a:rPr sz="1800" spc="1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вправе</a:t>
            </a:r>
            <a:r>
              <a:rPr sz="1800" spc="1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лично</a:t>
            </a:r>
            <a:r>
              <a:rPr sz="1800" spc="15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или </a:t>
            </a:r>
            <a:r>
              <a:rPr sz="1800" dirty="0">
                <a:latin typeface="Times New Roman"/>
                <a:cs typeface="Times New Roman"/>
              </a:rPr>
              <a:t>через</a:t>
            </a:r>
            <a:r>
              <a:rPr sz="1800" spc="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своих</a:t>
            </a:r>
            <a:r>
              <a:rPr sz="1800" spc="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представителей</a:t>
            </a:r>
            <a:r>
              <a:rPr sz="1800" spc="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участвовать</a:t>
            </a:r>
            <a:r>
              <a:rPr sz="1800" spc="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рассмотрении</a:t>
            </a:r>
            <a:r>
              <a:rPr sz="1800" spc="8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причин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обстоятельств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микротравмы.</a:t>
            </a:r>
            <a:endParaRPr sz="1800">
              <a:latin typeface="Times New Roman"/>
              <a:cs typeface="Times New Roman"/>
            </a:endParaRPr>
          </a:p>
          <a:p>
            <a:pPr marL="241300" marR="5080" indent="-229235" algn="just">
              <a:lnSpc>
                <a:spcPct val="110100"/>
              </a:lnSpc>
              <a:spcBef>
                <a:spcPts val="10"/>
              </a:spcBef>
            </a:pPr>
            <a:r>
              <a:rPr sz="1800" spc="-60" dirty="0">
                <a:latin typeface="Times New Roman"/>
                <a:cs typeface="Times New Roman"/>
              </a:rPr>
              <a:t>4)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Ответственный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расследует</a:t>
            </a:r>
            <a:r>
              <a:rPr sz="1800" spc="1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происшествие</a:t>
            </a:r>
            <a:r>
              <a:rPr sz="1800" spc="1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1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течение</a:t>
            </a:r>
            <a:r>
              <a:rPr sz="1800" spc="1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суток.</a:t>
            </a:r>
            <a:r>
              <a:rPr sz="1800" spc="9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Цель </a:t>
            </a:r>
            <a:r>
              <a:rPr sz="1800" dirty="0">
                <a:latin typeface="Times New Roman"/>
                <a:cs typeface="Times New Roman"/>
              </a:rPr>
              <a:t>расследования</a:t>
            </a:r>
            <a:r>
              <a:rPr sz="1800" spc="3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—</a:t>
            </a:r>
            <a:r>
              <a:rPr sz="1800" spc="3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выявить</a:t>
            </a:r>
            <a:r>
              <a:rPr sz="1800" spc="3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опасности</a:t>
            </a:r>
            <a:r>
              <a:rPr sz="1800" spc="3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3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потенциальные</a:t>
            </a:r>
            <a:r>
              <a:rPr sz="1800" spc="3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риски, </a:t>
            </a:r>
            <a:r>
              <a:rPr sz="1800" dirty="0">
                <a:latin typeface="Times New Roman"/>
                <a:cs typeface="Times New Roman"/>
              </a:rPr>
              <a:t>которые</a:t>
            </a:r>
            <a:r>
              <a:rPr sz="1800" spc="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могут</a:t>
            </a:r>
            <a:r>
              <a:rPr sz="1800" spc="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привести</a:t>
            </a:r>
            <a:r>
              <a:rPr sz="1800" spc="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к</a:t>
            </a:r>
            <a:r>
              <a:rPr sz="1800" spc="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серьезным</a:t>
            </a:r>
            <a:r>
              <a:rPr sz="1800" spc="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травмам,</a:t>
            </a:r>
            <a:r>
              <a:rPr sz="1800" spc="8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минимизировать </a:t>
            </a:r>
            <a:r>
              <a:rPr sz="1800" dirty="0">
                <a:latin typeface="Times New Roman"/>
                <a:cs typeface="Times New Roman"/>
              </a:rPr>
              <a:t>риски</a:t>
            </a:r>
            <a:r>
              <a:rPr sz="1800" spc="2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или</a:t>
            </a:r>
            <a:r>
              <a:rPr sz="1800" spc="2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исключить</a:t>
            </a:r>
            <a:r>
              <a:rPr sz="1800" spc="2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их.</a:t>
            </a:r>
            <a:r>
              <a:rPr sz="1800" spc="2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Срок</a:t>
            </a:r>
            <a:r>
              <a:rPr sz="1800" spc="2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на</a:t>
            </a:r>
            <a:r>
              <a:rPr sz="1800" spc="2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рассмотрение</a:t>
            </a:r>
            <a:r>
              <a:rPr sz="1800" spc="28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микротравмы </a:t>
            </a:r>
            <a:r>
              <a:rPr sz="1800" dirty="0">
                <a:latin typeface="Times New Roman"/>
                <a:cs typeface="Times New Roman"/>
              </a:rPr>
              <a:t>можно</a:t>
            </a:r>
            <a:r>
              <a:rPr sz="1800" spc="35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продлить</a:t>
            </a:r>
            <a:r>
              <a:rPr sz="1800" spc="35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до</a:t>
            </a:r>
            <a:r>
              <a:rPr sz="1800" spc="35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двух</a:t>
            </a:r>
            <a:r>
              <a:rPr sz="1800" spc="35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календарных</a:t>
            </a:r>
            <a:r>
              <a:rPr sz="1800" spc="35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дней,</a:t>
            </a:r>
            <a:r>
              <a:rPr sz="1800" spc="35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если</a:t>
            </a:r>
            <a:r>
              <a:rPr sz="1800" spc="350" dirty="0">
                <a:latin typeface="Times New Roman"/>
                <a:cs typeface="Times New Roman"/>
              </a:rPr>
              <a:t>  </a:t>
            </a:r>
            <a:r>
              <a:rPr sz="1800" spc="-20" dirty="0">
                <a:latin typeface="Times New Roman"/>
                <a:cs typeface="Times New Roman"/>
              </a:rPr>
              <a:t>есть </a:t>
            </a:r>
            <a:r>
              <a:rPr sz="1800" dirty="0">
                <a:latin typeface="Times New Roman"/>
                <a:cs typeface="Times New Roman"/>
              </a:rPr>
              <a:t>обстоятельства,</a:t>
            </a:r>
            <a:r>
              <a:rPr sz="1800" spc="5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которые</a:t>
            </a:r>
            <a:r>
              <a:rPr sz="1800" spc="5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препятствуют</a:t>
            </a:r>
            <a:r>
              <a:rPr sz="1800" spc="5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процедуре.</a:t>
            </a:r>
            <a:r>
              <a:rPr sz="1800" spc="5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Например,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5563" y="296671"/>
            <a:ext cx="6638925" cy="3051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>
              <a:lnSpc>
                <a:spcPct val="110600"/>
              </a:lnSpc>
              <a:spcBef>
                <a:spcPts val="100"/>
              </a:spcBef>
              <a:tabLst>
                <a:tab pos="1896745" algn="l"/>
                <a:tab pos="2376170" algn="l"/>
                <a:tab pos="3249295" algn="l"/>
                <a:tab pos="4204335" algn="l"/>
                <a:tab pos="4883785" algn="l"/>
                <a:tab pos="6268085" algn="l"/>
              </a:tabLst>
            </a:pPr>
            <a:r>
              <a:rPr sz="1800" spc="-10" dirty="0">
                <a:latin typeface="Times New Roman"/>
                <a:cs typeface="Times New Roman"/>
              </a:rPr>
              <a:t>пострадавший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25" dirty="0">
                <a:latin typeface="Times New Roman"/>
                <a:cs typeface="Times New Roman"/>
              </a:rPr>
              <a:t>не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20" dirty="0">
                <a:latin typeface="Times New Roman"/>
                <a:cs typeface="Times New Roman"/>
              </a:rPr>
              <a:t>может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быстро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20" dirty="0">
                <a:latin typeface="Times New Roman"/>
                <a:cs typeface="Times New Roman"/>
              </a:rPr>
              <a:t>дать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объяснения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25" dirty="0">
                <a:latin typeface="Times New Roman"/>
                <a:cs typeface="Times New Roman"/>
              </a:rPr>
              <a:t>или </a:t>
            </a:r>
            <a:r>
              <a:rPr sz="1800" dirty="0">
                <a:latin typeface="Times New Roman"/>
                <a:cs typeface="Times New Roman"/>
              </a:rPr>
              <a:t>ответственный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не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успевает посетить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место</a:t>
            </a:r>
            <a:r>
              <a:rPr sz="1800" spc="-10" dirty="0">
                <a:latin typeface="Times New Roman"/>
                <a:cs typeface="Times New Roman"/>
              </a:rPr>
              <a:t> происшествия.</a:t>
            </a:r>
            <a:endParaRPr sz="1800">
              <a:latin typeface="Times New Roman"/>
              <a:cs typeface="Times New Roman"/>
            </a:endParaRPr>
          </a:p>
          <a:p>
            <a:pPr marL="241300" marR="5715" indent="-229235">
              <a:lnSpc>
                <a:spcPct val="110000"/>
              </a:lnSpc>
              <a:buAutoNum type="arabicParenR" startAt="5"/>
              <a:tabLst>
                <a:tab pos="241935" algn="l"/>
              </a:tabLst>
            </a:pPr>
            <a:r>
              <a:rPr sz="1800" dirty="0">
                <a:latin typeface="Times New Roman"/>
                <a:cs typeface="Times New Roman"/>
              </a:rPr>
              <a:t>Ответственный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за расследование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разрабатывает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мероприятия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по </a:t>
            </a:r>
            <a:r>
              <a:rPr sz="1800" dirty="0">
                <a:latin typeface="Times New Roman"/>
                <a:cs typeface="Times New Roman"/>
              </a:rPr>
              <a:t>устранению</a:t>
            </a:r>
            <a:r>
              <a:rPr sz="1800" spc="1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причин</a:t>
            </a:r>
            <a:r>
              <a:rPr sz="1800" spc="1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микротравмы.</a:t>
            </a:r>
            <a:r>
              <a:rPr sz="1800" spc="11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Чтобы</a:t>
            </a:r>
            <a:r>
              <a:rPr sz="1800" spc="1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исключить</a:t>
            </a:r>
            <a:r>
              <a:rPr sz="1800" spc="1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подобную</a:t>
            </a:r>
            <a:endParaRPr sz="1800">
              <a:latin typeface="Times New Roman"/>
              <a:cs typeface="Times New Roman"/>
            </a:endParaRPr>
          </a:p>
          <a:p>
            <a:pPr marL="241300" marR="6350">
              <a:lnSpc>
                <a:spcPct val="110000"/>
              </a:lnSpc>
              <a:spcBef>
                <a:spcPts val="10"/>
              </a:spcBef>
              <a:tabLst>
                <a:tab pos="1232535" algn="l"/>
                <a:tab pos="1648460" algn="l"/>
                <a:tab pos="3218180" algn="l"/>
                <a:tab pos="4275455" algn="l"/>
                <a:tab pos="5742305" algn="l"/>
              </a:tabLst>
            </a:pPr>
            <a:r>
              <a:rPr sz="1800" spc="-10" dirty="0">
                <a:latin typeface="Times New Roman"/>
                <a:cs typeface="Times New Roman"/>
              </a:rPr>
              <a:t>травму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50" dirty="0">
                <a:latin typeface="Times New Roman"/>
                <a:cs typeface="Times New Roman"/>
              </a:rPr>
              <a:t>в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дальнейшем,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следует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разработать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перечень </a:t>
            </a:r>
            <a:r>
              <a:rPr sz="1800" dirty="0">
                <a:latin typeface="Times New Roman"/>
                <a:cs typeface="Times New Roman"/>
              </a:rPr>
              <a:t>корректирующих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мероприятий.</a:t>
            </a:r>
            <a:endParaRPr sz="1800">
              <a:latin typeface="Times New Roman"/>
              <a:cs typeface="Times New Roman"/>
            </a:endParaRPr>
          </a:p>
          <a:p>
            <a:pPr marL="241300" marR="8890" indent="-229235">
              <a:lnSpc>
                <a:spcPts val="2390"/>
              </a:lnSpc>
              <a:spcBef>
                <a:spcPts val="105"/>
              </a:spcBef>
              <a:buAutoNum type="arabicParenR" startAt="6"/>
              <a:tabLst>
                <a:tab pos="241935" algn="l"/>
                <a:tab pos="2115185" algn="l"/>
                <a:tab pos="2673985" algn="l"/>
                <a:tab pos="4462780" algn="l"/>
                <a:tab pos="5800090" algn="l"/>
              </a:tabLst>
            </a:pPr>
            <a:r>
              <a:rPr sz="1800" spc="-10" dirty="0">
                <a:latin typeface="Times New Roman"/>
                <a:cs typeface="Times New Roman"/>
              </a:rPr>
              <a:t>Ответственный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25" dirty="0">
                <a:latin typeface="Times New Roman"/>
                <a:cs typeface="Times New Roman"/>
              </a:rPr>
              <a:t>за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расследование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заполняет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Справку (рекомендуемая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форма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приказе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Минтруда).</a:t>
            </a:r>
            <a:endParaRPr sz="18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95"/>
              </a:spcBef>
              <a:buAutoNum type="arabicParenR" startAt="6"/>
              <a:tabLst>
                <a:tab pos="241935" algn="l"/>
                <a:tab pos="1138555" algn="l"/>
                <a:tab pos="1997710" algn="l"/>
                <a:tab pos="2682875" algn="l"/>
                <a:tab pos="4120515" algn="l"/>
                <a:tab pos="5549900" algn="l"/>
                <a:tab pos="5796915" algn="l"/>
              </a:tabLst>
            </a:pPr>
            <a:r>
              <a:rPr sz="1800" spc="-10" dirty="0">
                <a:latin typeface="Times New Roman"/>
                <a:cs typeface="Times New Roman"/>
              </a:rPr>
              <a:t>Служба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охраны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20" dirty="0">
                <a:latin typeface="Times New Roman"/>
                <a:cs typeface="Times New Roman"/>
              </a:rPr>
              <a:t>труда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регистрирует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микротравму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50" dirty="0">
                <a:latin typeface="Times New Roman"/>
                <a:cs typeface="Times New Roman"/>
              </a:rPr>
              <a:t>в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журнале</a:t>
            </a:r>
            <a:endParaRPr sz="180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  <a:spcBef>
                <a:spcPts val="229"/>
              </a:spcBef>
            </a:pPr>
            <a:r>
              <a:rPr sz="1800" dirty="0">
                <a:latin typeface="Times New Roman"/>
                <a:cs typeface="Times New Roman"/>
              </a:rPr>
              <a:t>(рекомендуемый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образец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приказе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Минтруда).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963" y="301243"/>
            <a:ext cx="6866890" cy="3868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41880" marR="229870" indent="-1658620">
              <a:lnSpc>
                <a:spcPct val="110600"/>
              </a:lnSpc>
              <a:spcBef>
                <a:spcPts val="100"/>
              </a:spcBef>
            </a:pPr>
            <a:r>
              <a:rPr sz="1800" b="1" dirty="0">
                <a:latin typeface="Times New Roman"/>
                <a:cs typeface="Times New Roman"/>
              </a:rPr>
              <a:t>Статья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214.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Обязанности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работодателя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в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области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охраны </a:t>
            </a:r>
            <a:r>
              <a:rPr sz="1800" b="1" dirty="0">
                <a:latin typeface="Times New Roman"/>
                <a:cs typeface="Times New Roman"/>
              </a:rPr>
              <a:t>труда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(взамен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ст.212)</a:t>
            </a:r>
            <a:endParaRPr sz="1800">
              <a:latin typeface="Times New Roman"/>
              <a:cs typeface="Times New Roman"/>
            </a:endParaRPr>
          </a:p>
          <a:p>
            <a:pPr marL="462280">
              <a:lnSpc>
                <a:spcPct val="100000"/>
              </a:lnSpc>
              <a:spcBef>
                <a:spcPts val="180"/>
              </a:spcBef>
            </a:pPr>
            <a:r>
              <a:rPr sz="1800" dirty="0">
                <a:latin typeface="Times New Roman"/>
                <a:cs typeface="Times New Roman"/>
              </a:rPr>
              <a:t>Работодатель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обязан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обеспечить:</a:t>
            </a:r>
            <a:endParaRPr sz="1800">
              <a:latin typeface="Times New Roman"/>
              <a:cs typeface="Times New Roman"/>
            </a:endParaRPr>
          </a:p>
          <a:p>
            <a:pPr marL="12700" marR="5080" indent="449580">
              <a:lnSpc>
                <a:spcPts val="2390"/>
              </a:lnSpc>
              <a:spcBef>
                <a:spcPts val="105"/>
              </a:spcBef>
            </a:pPr>
            <a:r>
              <a:rPr sz="1800" dirty="0">
                <a:latin typeface="Times New Roman"/>
                <a:cs typeface="Times New Roman"/>
              </a:rPr>
              <a:t>17)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расследование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учет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несчастных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случаев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на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производстве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spc="-50" dirty="0">
                <a:latin typeface="Times New Roman"/>
                <a:cs typeface="Times New Roman"/>
              </a:rPr>
              <a:t>и </a:t>
            </a:r>
            <a:r>
              <a:rPr sz="1800" spc="-10" dirty="0">
                <a:latin typeface="Times New Roman"/>
                <a:cs typeface="Times New Roman"/>
              </a:rPr>
              <a:t>профессиональных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заболеваний…</a:t>
            </a:r>
            <a:endParaRPr sz="1800">
              <a:latin typeface="Times New Roman"/>
              <a:cs typeface="Times New Roman"/>
            </a:endParaRPr>
          </a:p>
          <a:p>
            <a:pPr marL="12700" marR="8255" indent="342900">
              <a:lnSpc>
                <a:spcPts val="2080"/>
              </a:lnSpc>
              <a:spcBef>
                <a:spcPts val="229"/>
              </a:spcBef>
              <a:tabLst>
                <a:tab pos="1176020" algn="l"/>
                <a:tab pos="1901825" algn="l"/>
                <a:tab pos="3225165" algn="l"/>
                <a:tab pos="4805680" algn="l"/>
                <a:tab pos="6096000" algn="l"/>
              </a:tabLst>
            </a:pPr>
            <a:r>
              <a:rPr sz="1800" spc="-10" dirty="0">
                <a:latin typeface="Times New Roman"/>
                <a:cs typeface="Times New Roman"/>
              </a:rPr>
              <a:t>Статья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229.3.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Проведение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расследования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несчастных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случаев </a:t>
            </a:r>
            <a:r>
              <a:rPr sz="1800" dirty="0">
                <a:latin typeface="Times New Roman"/>
                <a:cs typeface="Times New Roman"/>
              </a:rPr>
              <a:t>государственными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инспекторами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труда</a:t>
            </a:r>
            <a:endParaRPr sz="1800">
              <a:latin typeface="Times New Roman"/>
              <a:cs typeface="Times New Roman"/>
            </a:endParaRPr>
          </a:p>
          <a:p>
            <a:pPr marL="12700" marR="6350" indent="342900" algn="just">
              <a:lnSpc>
                <a:spcPct val="95800"/>
              </a:lnSpc>
              <a:spcBef>
                <a:spcPts val="1135"/>
              </a:spcBef>
            </a:pPr>
            <a:r>
              <a:rPr sz="1800" dirty="0">
                <a:latin typeface="Times New Roman"/>
                <a:cs typeface="Times New Roman"/>
              </a:rPr>
              <a:t>Дополнительное</a:t>
            </a:r>
            <a:r>
              <a:rPr sz="1800" spc="285" dirty="0">
                <a:latin typeface="Times New Roman"/>
                <a:cs typeface="Times New Roman"/>
              </a:rPr>
              <a:t>   </a:t>
            </a:r>
            <a:r>
              <a:rPr sz="1800" dirty="0">
                <a:latin typeface="Times New Roman"/>
                <a:cs typeface="Times New Roman"/>
              </a:rPr>
              <a:t>расследование</a:t>
            </a:r>
            <a:r>
              <a:rPr sz="1800" spc="285" dirty="0">
                <a:latin typeface="Times New Roman"/>
                <a:cs typeface="Times New Roman"/>
              </a:rPr>
              <a:t>   </a:t>
            </a:r>
            <a:r>
              <a:rPr sz="1800" dirty="0">
                <a:latin typeface="Times New Roman"/>
                <a:cs typeface="Times New Roman"/>
              </a:rPr>
              <a:t>проводится</a:t>
            </a:r>
            <a:r>
              <a:rPr sz="1800" spc="285" dirty="0">
                <a:latin typeface="Times New Roman"/>
                <a:cs typeface="Times New Roman"/>
              </a:rPr>
              <a:t>  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290" dirty="0">
                <a:latin typeface="Times New Roman"/>
                <a:cs typeface="Times New Roman"/>
              </a:rPr>
              <a:t>   </a:t>
            </a:r>
            <a:r>
              <a:rPr sz="1800" spc="-10" dirty="0">
                <a:latin typeface="Times New Roman"/>
                <a:cs typeface="Times New Roman"/>
              </a:rPr>
              <a:t>отношении </a:t>
            </a:r>
            <a:r>
              <a:rPr sz="1800" dirty="0">
                <a:latin typeface="Times New Roman"/>
                <a:cs typeface="Times New Roman"/>
              </a:rPr>
              <a:t>несчастных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случаев,</a:t>
            </a:r>
            <a:r>
              <a:rPr sz="1800" spc="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расследованных</a:t>
            </a:r>
            <a:r>
              <a:rPr sz="1800" spc="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не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ранее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чем</a:t>
            </a:r>
            <a:r>
              <a:rPr sz="1800" spc="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за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пять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лет</a:t>
            </a:r>
            <a:r>
              <a:rPr sz="1800" spc="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до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дня </a:t>
            </a:r>
            <a:r>
              <a:rPr sz="1800" dirty="0">
                <a:latin typeface="Times New Roman"/>
                <a:cs typeface="Times New Roman"/>
              </a:rPr>
              <a:t>наступления</a:t>
            </a:r>
            <a:r>
              <a:rPr sz="1800" spc="5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обстоятельств,</a:t>
            </a:r>
            <a:r>
              <a:rPr sz="1800" spc="5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указанных</a:t>
            </a:r>
            <a:r>
              <a:rPr sz="1800" spc="5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5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части</a:t>
            </a:r>
            <a:r>
              <a:rPr sz="1800" spc="5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второй</a:t>
            </a:r>
            <a:r>
              <a:rPr sz="1800" spc="55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настоящей статьи.</a:t>
            </a:r>
            <a:endParaRPr sz="1800">
              <a:latin typeface="Times New Roman"/>
              <a:cs typeface="Times New Roman"/>
            </a:endParaRPr>
          </a:p>
          <a:p>
            <a:pPr marL="462280" algn="just">
              <a:lnSpc>
                <a:spcPts val="2075"/>
              </a:lnSpc>
            </a:pPr>
            <a:r>
              <a:rPr sz="1800" dirty="0">
                <a:latin typeface="Times New Roman"/>
                <a:cs typeface="Times New Roman"/>
              </a:rPr>
              <a:t>Проекты</a:t>
            </a:r>
            <a:r>
              <a:rPr sz="1800" spc="1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Положения</a:t>
            </a:r>
            <a:r>
              <a:rPr sz="1800" spc="1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</a:t>
            </a:r>
            <a:r>
              <a:rPr sz="1800" spc="1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расследовании</a:t>
            </a:r>
            <a:r>
              <a:rPr sz="1800" spc="1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1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учёте</a:t>
            </a:r>
            <a:r>
              <a:rPr sz="1800" spc="1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ПЗ,</a:t>
            </a:r>
            <a:r>
              <a:rPr sz="1800" spc="1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особенностях</a:t>
            </a:r>
            <a:endParaRPr sz="18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215"/>
              </a:spcBef>
            </a:pPr>
            <a:r>
              <a:rPr sz="1800" dirty="0">
                <a:latin typeface="Times New Roman"/>
                <a:cs typeface="Times New Roman"/>
              </a:rPr>
              <a:t>расследования</a:t>
            </a:r>
            <a:r>
              <a:rPr sz="1800" spc="-25" dirty="0">
                <a:latin typeface="Times New Roman"/>
                <a:cs typeface="Times New Roman"/>
              </a:rPr>
              <a:t> НС.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963" y="301243"/>
            <a:ext cx="6866255" cy="183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41880" marR="228600" indent="-1658620">
              <a:lnSpc>
                <a:spcPct val="110600"/>
              </a:lnSpc>
              <a:spcBef>
                <a:spcPts val="100"/>
              </a:spcBef>
            </a:pPr>
            <a:r>
              <a:rPr sz="1800" b="1" dirty="0">
                <a:latin typeface="Times New Roman"/>
                <a:cs typeface="Times New Roman"/>
              </a:rPr>
              <a:t>Статья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214.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Обязанности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работодателя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в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области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охраны </a:t>
            </a:r>
            <a:r>
              <a:rPr sz="1800" b="1" dirty="0">
                <a:latin typeface="Times New Roman"/>
                <a:cs typeface="Times New Roman"/>
              </a:rPr>
              <a:t>труда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(взамен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ст.212)</a:t>
            </a:r>
            <a:endParaRPr sz="1800">
              <a:latin typeface="Times New Roman"/>
              <a:cs typeface="Times New Roman"/>
            </a:endParaRPr>
          </a:p>
          <a:p>
            <a:pPr marL="462280">
              <a:lnSpc>
                <a:spcPct val="100000"/>
              </a:lnSpc>
              <a:spcBef>
                <a:spcPts val="180"/>
              </a:spcBef>
            </a:pPr>
            <a:r>
              <a:rPr sz="1800" dirty="0">
                <a:latin typeface="Times New Roman"/>
                <a:cs typeface="Times New Roman"/>
              </a:rPr>
              <a:t>Работодатель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обязан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обеспечить:</a:t>
            </a:r>
            <a:endParaRPr sz="1800">
              <a:latin typeface="Times New Roman"/>
              <a:cs typeface="Times New Roman"/>
            </a:endParaRPr>
          </a:p>
          <a:p>
            <a:pPr marL="12700" marR="6350" indent="449580">
              <a:lnSpc>
                <a:spcPts val="2390"/>
              </a:lnSpc>
              <a:spcBef>
                <a:spcPts val="105"/>
              </a:spcBef>
            </a:pPr>
            <a:r>
              <a:rPr sz="1800" dirty="0">
                <a:latin typeface="Times New Roman"/>
                <a:cs typeface="Times New Roman"/>
              </a:rPr>
              <a:t>12)</a:t>
            </a:r>
            <a:r>
              <a:rPr sz="1800" spc="5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проведение</a:t>
            </a:r>
            <a:r>
              <a:rPr sz="1800" spc="509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СОУТ</a:t>
            </a:r>
            <a:r>
              <a:rPr sz="1800" spc="509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5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соответствии</a:t>
            </a:r>
            <a:r>
              <a:rPr sz="1800" spc="5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5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законодательством</a:t>
            </a:r>
            <a:r>
              <a:rPr sz="1800" spc="495" dirty="0">
                <a:latin typeface="Times New Roman"/>
                <a:cs typeface="Times New Roman"/>
              </a:rPr>
              <a:t> </a:t>
            </a:r>
            <a:r>
              <a:rPr sz="1800" spc="-50" dirty="0">
                <a:latin typeface="Times New Roman"/>
                <a:cs typeface="Times New Roman"/>
              </a:rPr>
              <a:t>о </a:t>
            </a:r>
            <a:r>
              <a:rPr sz="1800" spc="-10" dirty="0">
                <a:latin typeface="Times New Roman"/>
                <a:cs typeface="Times New Roman"/>
              </a:rPr>
              <a:t>СОУТ.</a:t>
            </a:r>
            <a:endParaRPr sz="1800">
              <a:latin typeface="Times New Roman"/>
              <a:cs typeface="Times New Roman"/>
            </a:endParaRPr>
          </a:p>
          <a:p>
            <a:pPr marL="462280">
              <a:lnSpc>
                <a:spcPct val="100000"/>
              </a:lnSpc>
              <a:spcBef>
                <a:spcPts val="95"/>
              </a:spcBef>
            </a:pPr>
            <a:r>
              <a:rPr sz="1800" dirty="0">
                <a:latin typeface="Times New Roman"/>
                <a:cs typeface="Times New Roman"/>
              </a:rPr>
              <a:t>Приказ</a:t>
            </a:r>
            <a:r>
              <a:rPr sz="1800" spc="3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Минтруда</a:t>
            </a:r>
            <a:r>
              <a:rPr sz="1800" spc="4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России</a:t>
            </a:r>
            <a:r>
              <a:rPr sz="1800" spc="4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от</a:t>
            </a:r>
            <a:r>
              <a:rPr sz="1800" spc="3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17.06.2021</a:t>
            </a:r>
            <a:r>
              <a:rPr sz="1800" spc="4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№</a:t>
            </a:r>
            <a:r>
              <a:rPr sz="1800" spc="4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406н</a:t>
            </a:r>
            <a:r>
              <a:rPr sz="1800" b="1" spc="39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«О</a:t>
            </a:r>
            <a:r>
              <a:rPr sz="1800" b="1" spc="409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форме</a:t>
            </a:r>
            <a:r>
              <a:rPr sz="1800" b="1" spc="409" dirty="0">
                <a:latin typeface="Times New Roman"/>
                <a:cs typeface="Times New Roman"/>
              </a:rPr>
              <a:t> </a:t>
            </a:r>
            <a:r>
              <a:rPr sz="1800" b="1" spc="-50" dirty="0">
                <a:latin typeface="Times New Roman"/>
                <a:cs typeface="Times New Roman"/>
              </a:rPr>
              <a:t>и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6963" y="2115058"/>
            <a:ext cx="6047105" cy="632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600"/>
              </a:lnSpc>
              <a:spcBef>
                <a:spcPts val="100"/>
              </a:spcBef>
              <a:tabLst>
                <a:tab pos="1141730" algn="l"/>
                <a:tab pos="2031364" algn="l"/>
                <a:tab pos="2114550" algn="l"/>
                <a:tab pos="3577590" algn="l"/>
                <a:tab pos="3697604" algn="l"/>
                <a:tab pos="5186680" algn="l"/>
                <a:tab pos="5238115" algn="l"/>
              </a:tabLst>
            </a:pPr>
            <a:r>
              <a:rPr sz="1800" b="1" spc="-10" dirty="0">
                <a:latin typeface="Times New Roman"/>
                <a:cs typeface="Times New Roman"/>
              </a:rPr>
              <a:t>Порядке</a:t>
            </a:r>
            <a:r>
              <a:rPr sz="1800" b="1" dirty="0">
                <a:latin typeface="Times New Roman"/>
                <a:cs typeface="Times New Roman"/>
              </a:rPr>
              <a:t>	</a:t>
            </a:r>
            <a:r>
              <a:rPr sz="1800" b="1" spc="-10" dirty="0">
                <a:latin typeface="Times New Roman"/>
                <a:cs typeface="Times New Roman"/>
              </a:rPr>
              <a:t>подачи</a:t>
            </a:r>
            <a:r>
              <a:rPr sz="1800" b="1" dirty="0">
                <a:latin typeface="Times New Roman"/>
                <a:cs typeface="Times New Roman"/>
              </a:rPr>
              <a:t>		</a:t>
            </a:r>
            <a:r>
              <a:rPr sz="1800" b="1" spc="-10" dirty="0">
                <a:latin typeface="Times New Roman"/>
                <a:cs typeface="Times New Roman"/>
              </a:rPr>
              <a:t>декларации</a:t>
            </a:r>
            <a:r>
              <a:rPr sz="1800" b="1" dirty="0">
                <a:latin typeface="Times New Roman"/>
                <a:cs typeface="Times New Roman"/>
              </a:rPr>
              <a:t>	</a:t>
            </a:r>
            <a:r>
              <a:rPr sz="1800" b="1" spc="-10" dirty="0">
                <a:latin typeface="Times New Roman"/>
                <a:cs typeface="Times New Roman"/>
              </a:rPr>
              <a:t>соответствия</a:t>
            </a:r>
            <a:r>
              <a:rPr sz="1800" b="1" dirty="0">
                <a:latin typeface="Times New Roman"/>
                <a:cs typeface="Times New Roman"/>
              </a:rPr>
              <a:t>	</a:t>
            </a:r>
            <a:r>
              <a:rPr sz="1800" b="1" spc="-10" dirty="0">
                <a:latin typeface="Times New Roman"/>
                <a:cs typeface="Times New Roman"/>
              </a:rPr>
              <a:t>условий государственным</a:t>
            </a:r>
            <a:r>
              <a:rPr sz="1800" b="1" dirty="0">
                <a:latin typeface="Times New Roman"/>
                <a:cs typeface="Times New Roman"/>
              </a:rPr>
              <a:t>	</a:t>
            </a:r>
            <a:r>
              <a:rPr sz="1800" b="1" spc="-10" dirty="0">
                <a:latin typeface="Times New Roman"/>
                <a:cs typeface="Times New Roman"/>
              </a:rPr>
              <a:t>нормативным</a:t>
            </a:r>
            <a:r>
              <a:rPr sz="1800" b="1" dirty="0">
                <a:latin typeface="Times New Roman"/>
                <a:cs typeface="Times New Roman"/>
              </a:rPr>
              <a:t>		</a:t>
            </a:r>
            <a:r>
              <a:rPr sz="1800" b="1" spc="-10" dirty="0">
                <a:latin typeface="Times New Roman"/>
                <a:cs typeface="Times New Roman"/>
              </a:rPr>
              <a:t>требованиям</a:t>
            </a:r>
            <a:r>
              <a:rPr sz="1800" b="1" dirty="0">
                <a:latin typeface="Times New Roman"/>
                <a:cs typeface="Times New Roman"/>
              </a:rPr>
              <a:t>		</a:t>
            </a:r>
            <a:r>
              <a:rPr sz="1800" b="1" spc="-10" dirty="0">
                <a:latin typeface="Times New Roman"/>
                <a:cs typeface="Times New Roman"/>
              </a:rPr>
              <a:t>охраны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45657" y="2115058"/>
            <a:ext cx="666750" cy="632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8419">
              <a:lnSpc>
                <a:spcPct val="110600"/>
              </a:lnSpc>
              <a:spcBef>
                <a:spcPts val="100"/>
              </a:spcBef>
            </a:pPr>
            <a:r>
              <a:rPr sz="1800" b="1" spc="-10" dirty="0">
                <a:latin typeface="Times New Roman"/>
                <a:cs typeface="Times New Roman"/>
              </a:rPr>
              <a:t>труда труда,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6963" y="2721609"/>
            <a:ext cx="5353685" cy="629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00"/>
              </a:spcBef>
              <a:tabLst>
                <a:tab pos="1188720" algn="l"/>
                <a:tab pos="1568450" algn="l"/>
                <a:tab pos="2599055" algn="l"/>
                <a:tab pos="3026410" algn="l"/>
                <a:tab pos="3364865" algn="l"/>
                <a:tab pos="3442335" algn="l"/>
                <a:tab pos="4555490" algn="l"/>
              </a:tabLst>
            </a:pPr>
            <a:r>
              <a:rPr sz="1800" b="1" spc="-10" dirty="0">
                <a:latin typeface="Times New Roman"/>
                <a:cs typeface="Times New Roman"/>
              </a:rPr>
              <a:t>Порядке</a:t>
            </a:r>
            <a:r>
              <a:rPr sz="1800" b="1" dirty="0">
                <a:latin typeface="Times New Roman"/>
                <a:cs typeface="Times New Roman"/>
              </a:rPr>
              <a:t>	</a:t>
            </a:r>
            <a:r>
              <a:rPr sz="1800" b="1" spc="-10" dirty="0">
                <a:latin typeface="Times New Roman"/>
                <a:cs typeface="Times New Roman"/>
              </a:rPr>
              <a:t>формирования</a:t>
            </a:r>
            <a:r>
              <a:rPr sz="1800" b="1" dirty="0">
                <a:latin typeface="Times New Roman"/>
                <a:cs typeface="Times New Roman"/>
              </a:rPr>
              <a:t>	</a:t>
            </a:r>
            <a:r>
              <a:rPr sz="1800" b="1" spc="-50" dirty="0">
                <a:latin typeface="Times New Roman"/>
                <a:cs typeface="Times New Roman"/>
              </a:rPr>
              <a:t>и</a:t>
            </a:r>
            <a:r>
              <a:rPr sz="1800" b="1" dirty="0">
                <a:latin typeface="Times New Roman"/>
                <a:cs typeface="Times New Roman"/>
              </a:rPr>
              <a:t>		</a:t>
            </a:r>
            <a:r>
              <a:rPr sz="1800" b="1" spc="-10" dirty="0">
                <a:latin typeface="Times New Roman"/>
                <a:cs typeface="Times New Roman"/>
              </a:rPr>
              <a:t>ведения</a:t>
            </a:r>
            <a:r>
              <a:rPr sz="1800" b="1" dirty="0">
                <a:latin typeface="Times New Roman"/>
                <a:cs typeface="Times New Roman"/>
              </a:rPr>
              <a:t>	</a:t>
            </a:r>
            <a:r>
              <a:rPr sz="1800" b="1" spc="-10" dirty="0">
                <a:latin typeface="Times New Roman"/>
                <a:cs typeface="Times New Roman"/>
              </a:rPr>
              <a:t>реестра соответствия</a:t>
            </a:r>
            <a:r>
              <a:rPr sz="1800" b="1" dirty="0">
                <a:latin typeface="Times New Roman"/>
                <a:cs typeface="Times New Roman"/>
              </a:rPr>
              <a:t>	</a:t>
            </a:r>
            <a:r>
              <a:rPr sz="1800" b="1" spc="-10" dirty="0">
                <a:latin typeface="Times New Roman"/>
                <a:cs typeface="Times New Roman"/>
              </a:rPr>
              <a:t>условий</a:t>
            </a:r>
            <a:r>
              <a:rPr sz="1800" b="1" dirty="0">
                <a:latin typeface="Times New Roman"/>
                <a:cs typeface="Times New Roman"/>
              </a:rPr>
              <a:t>	</a:t>
            </a:r>
            <a:r>
              <a:rPr sz="1800" b="1" spc="-20" dirty="0">
                <a:latin typeface="Times New Roman"/>
                <a:cs typeface="Times New Roman"/>
              </a:rPr>
              <a:t>труда</a:t>
            </a:r>
            <a:r>
              <a:rPr sz="1800" b="1" dirty="0">
                <a:latin typeface="Times New Roman"/>
                <a:cs typeface="Times New Roman"/>
              </a:rPr>
              <a:t>	</a:t>
            </a:r>
            <a:r>
              <a:rPr sz="1800" b="1" spc="-10" dirty="0">
                <a:latin typeface="Times New Roman"/>
                <a:cs typeface="Times New Roman"/>
              </a:rPr>
              <a:t>государственным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09274" y="2721609"/>
            <a:ext cx="1502410" cy="629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49554">
              <a:lnSpc>
                <a:spcPct val="110000"/>
              </a:lnSpc>
              <a:spcBef>
                <a:spcPts val="100"/>
              </a:spcBef>
            </a:pPr>
            <a:r>
              <a:rPr sz="1800" b="1" spc="-10" dirty="0">
                <a:latin typeface="Times New Roman"/>
                <a:cs typeface="Times New Roman"/>
              </a:rPr>
              <a:t>деклараций нормативным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6963" y="3331591"/>
            <a:ext cx="6864350" cy="213169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1800" b="1" dirty="0">
                <a:latin typeface="Times New Roman"/>
                <a:cs typeface="Times New Roman"/>
              </a:rPr>
              <a:t>требованиям</a:t>
            </a:r>
            <a:r>
              <a:rPr sz="1800" b="1" spc="-3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охраны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труда».</a:t>
            </a:r>
            <a:endParaRPr sz="1800">
              <a:latin typeface="Times New Roman"/>
              <a:cs typeface="Times New Roman"/>
            </a:endParaRPr>
          </a:p>
          <a:p>
            <a:pPr marL="12700" marR="7620" indent="449580">
              <a:lnSpc>
                <a:spcPts val="2390"/>
              </a:lnSpc>
              <a:spcBef>
                <a:spcPts val="65"/>
              </a:spcBef>
            </a:pPr>
            <a:r>
              <a:rPr sz="1800" dirty="0">
                <a:latin typeface="Times New Roman"/>
                <a:cs typeface="Times New Roman"/>
              </a:rPr>
              <a:t>Изменения</a:t>
            </a:r>
            <a:r>
              <a:rPr sz="1800" spc="2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2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соответствии</a:t>
            </a:r>
            <a:r>
              <a:rPr sz="1800" spc="2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1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актуальными</a:t>
            </a:r>
            <a:r>
              <a:rPr sz="1800" spc="2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положениями</a:t>
            </a:r>
            <a:r>
              <a:rPr sz="1800" spc="2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ФЗ</a:t>
            </a:r>
            <a:r>
              <a:rPr sz="1800" spc="22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«О </a:t>
            </a:r>
            <a:r>
              <a:rPr sz="1800" dirty="0">
                <a:latin typeface="Times New Roman"/>
                <a:cs typeface="Times New Roman"/>
              </a:rPr>
              <a:t>СОУТ»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бессрочности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декларации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при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неизменных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УТ.</a:t>
            </a:r>
            <a:endParaRPr sz="18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95"/>
              </a:spcBef>
              <a:tabLst>
                <a:tab pos="1317625" algn="l"/>
                <a:tab pos="2345690" algn="l"/>
                <a:tab pos="3952240" algn="l"/>
                <a:tab pos="4226560" algn="l"/>
                <a:tab pos="4834890" algn="l"/>
                <a:tab pos="5226050" algn="l"/>
                <a:tab pos="6160135" algn="l"/>
              </a:tabLst>
            </a:pPr>
            <a:r>
              <a:rPr sz="1800" spc="-10" dirty="0">
                <a:latin typeface="Times New Roman"/>
                <a:cs typeface="Times New Roman"/>
              </a:rPr>
              <a:t>Декларация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подается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работодателем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50" dirty="0">
                <a:latin typeface="Times New Roman"/>
                <a:cs typeface="Times New Roman"/>
              </a:rPr>
              <a:t>в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20" dirty="0">
                <a:latin typeface="Times New Roman"/>
                <a:cs typeface="Times New Roman"/>
              </a:rPr>
              <a:t>срок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25" dirty="0">
                <a:latin typeface="Times New Roman"/>
                <a:cs typeface="Times New Roman"/>
              </a:rPr>
              <a:t>не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позднее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25" dirty="0">
                <a:latin typeface="Times New Roman"/>
                <a:cs typeface="Times New Roman"/>
              </a:rPr>
              <a:t>30</a:t>
            </a:r>
            <a:endParaRPr sz="18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219"/>
              </a:spcBef>
            </a:pPr>
            <a:r>
              <a:rPr sz="1800" dirty="0">
                <a:latin typeface="Times New Roman"/>
                <a:cs typeface="Times New Roman"/>
              </a:rPr>
              <a:t>рабочих</a:t>
            </a:r>
            <a:r>
              <a:rPr sz="1800" spc="3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дней</a:t>
            </a:r>
            <a:r>
              <a:rPr sz="1800" spc="3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со</a:t>
            </a:r>
            <a:r>
              <a:rPr sz="1800" spc="3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дня</a:t>
            </a:r>
            <a:r>
              <a:rPr sz="1800" spc="3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внесения</a:t>
            </a:r>
            <a:r>
              <a:rPr sz="1800" spc="3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сведений</a:t>
            </a:r>
            <a:r>
              <a:rPr sz="1800" spc="3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</a:t>
            </a:r>
            <a:r>
              <a:rPr sz="1800" spc="3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результатах</a:t>
            </a:r>
            <a:r>
              <a:rPr sz="1800" spc="37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проведения</a:t>
            </a:r>
            <a:endParaRPr sz="1800">
              <a:latin typeface="Times New Roman"/>
              <a:cs typeface="Times New Roman"/>
            </a:endParaRPr>
          </a:p>
          <a:p>
            <a:pPr marL="12700" marR="5080">
              <a:lnSpc>
                <a:spcPct val="110000"/>
              </a:lnSpc>
              <a:spcBef>
                <a:spcPts val="10"/>
              </a:spcBef>
            </a:pPr>
            <a:r>
              <a:rPr sz="1800" dirty="0">
                <a:latin typeface="Times New Roman"/>
                <a:cs typeface="Times New Roman"/>
              </a:rPr>
              <a:t>СОУТ</a:t>
            </a:r>
            <a:r>
              <a:rPr sz="1800" spc="5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5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ФГИС</a:t>
            </a:r>
            <a:r>
              <a:rPr sz="1800" spc="5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СОУТ</a:t>
            </a:r>
            <a:r>
              <a:rPr sz="1800" spc="5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на</a:t>
            </a:r>
            <a:r>
              <a:rPr sz="1800" spc="5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рабочих</a:t>
            </a:r>
            <a:r>
              <a:rPr sz="1800" spc="5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местах,</a:t>
            </a:r>
            <a:r>
              <a:rPr sz="1800" spc="4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5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отношении</a:t>
            </a:r>
            <a:r>
              <a:rPr sz="1800" spc="49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которых </a:t>
            </a:r>
            <a:r>
              <a:rPr sz="1800" dirty="0">
                <a:latin typeface="Times New Roman"/>
                <a:cs typeface="Times New Roman"/>
              </a:rPr>
              <a:t>подается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декларация.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36579" y="5431916"/>
            <a:ext cx="4126229" cy="641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6070" marR="5080" indent="-294005">
              <a:lnSpc>
                <a:spcPct val="112200"/>
              </a:lnSpc>
              <a:spcBef>
                <a:spcPts val="100"/>
              </a:spcBef>
              <a:tabLst>
                <a:tab pos="1241425" algn="l"/>
                <a:tab pos="1364615" algn="l"/>
                <a:tab pos="2167890" algn="l"/>
                <a:tab pos="2618740" algn="l"/>
                <a:tab pos="3029585" algn="l"/>
                <a:tab pos="3883025" algn="l"/>
              </a:tabLst>
            </a:pPr>
            <a:r>
              <a:rPr sz="1800" spc="-10" dirty="0">
                <a:latin typeface="Times New Roman"/>
                <a:cs typeface="Times New Roman"/>
              </a:rPr>
              <a:t>Минтруда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России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25" dirty="0">
                <a:latin typeface="Times New Roman"/>
                <a:cs typeface="Times New Roman"/>
              </a:rPr>
              <a:t>от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22.10.2021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b="1" spc="-50" dirty="0">
                <a:latin typeface="Times New Roman"/>
                <a:cs typeface="Times New Roman"/>
              </a:rPr>
              <a:t>№ </a:t>
            </a:r>
            <a:r>
              <a:rPr sz="1800" b="1" spc="-10" dirty="0">
                <a:latin typeface="Times New Roman"/>
                <a:cs typeface="Times New Roman"/>
              </a:rPr>
              <a:t>формы</a:t>
            </a:r>
            <a:r>
              <a:rPr sz="1800" b="1" dirty="0">
                <a:latin typeface="Times New Roman"/>
                <a:cs typeface="Times New Roman"/>
              </a:rPr>
              <a:t>		</a:t>
            </a:r>
            <a:r>
              <a:rPr sz="1800" b="1" spc="-10" dirty="0">
                <a:latin typeface="Times New Roman"/>
                <a:cs typeface="Times New Roman"/>
              </a:rPr>
              <a:t>сертификата</a:t>
            </a:r>
            <a:r>
              <a:rPr sz="1800" b="1" dirty="0">
                <a:latin typeface="Times New Roman"/>
                <a:cs typeface="Times New Roman"/>
              </a:rPr>
              <a:t>	</a:t>
            </a:r>
            <a:r>
              <a:rPr sz="1800" b="1" spc="-10" dirty="0">
                <a:latin typeface="Times New Roman"/>
                <a:cs typeface="Times New Roman"/>
              </a:rPr>
              <a:t>эксперта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6963" y="5431916"/>
            <a:ext cx="1381125" cy="94297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 indent="449580">
              <a:lnSpc>
                <a:spcPct val="111100"/>
              </a:lnSpc>
              <a:spcBef>
                <a:spcPts val="125"/>
              </a:spcBef>
            </a:pPr>
            <a:r>
              <a:rPr sz="1800" spc="-10" dirty="0">
                <a:latin typeface="Times New Roman"/>
                <a:cs typeface="Times New Roman"/>
              </a:rPr>
              <a:t>Приказ </a:t>
            </a:r>
            <a:r>
              <a:rPr sz="1800" b="1" spc="-10" dirty="0">
                <a:latin typeface="Times New Roman"/>
                <a:cs typeface="Times New Roman"/>
              </a:rPr>
              <a:t>утверждении выполнения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17143" y="6075044"/>
            <a:ext cx="46596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67715" algn="l"/>
                <a:tab pos="1663700" algn="l"/>
                <a:tab pos="3138805" algn="l"/>
                <a:tab pos="4514850" algn="l"/>
              </a:tabLst>
            </a:pPr>
            <a:r>
              <a:rPr sz="1800" b="1" spc="-10" dirty="0">
                <a:latin typeface="Times New Roman"/>
                <a:cs typeface="Times New Roman"/>
              </a:rPr>
              <a:t>работ</a:t>
            </a:r>
            <a:r>
              <a:rPr sz="1800" b="1" dirty="0">
                <a:latin typeface="Times New Roman"/>
                <a:cs typeface="Times New Roman"/>
              </a:rPr>
              <a:t>	</a:t>
            </a:r>
            <a:r>
              <a:rPr sz="1800" b="1" spc="-20" dirty="0">
                <a:latin typeface="Times New Roman"/>
                <a:cs typeface="Times New Roman"/>
              </a:rPr>
              <a:t>СОУТ,</a:t>
            </a:r>
            <a:r>
              <a:rPr sz="1800" b="1" dirty="0">
                <a:latin typeface="Times New Roman"/>
                <a:cs typeface="Times New Roman"/>
              </a:rPr>
              <a:t>	</a:t>
            </a:r>
            <a:r>
              <a:rPr sz="1800" b="1" spc="-10" dirty="0">
                <a:latin typeface="Times New Roman"/>
                <a:cs typeface="Times New Roman"/>
              </a:rPr>
              <a:t>технических</a:t>
            </a:r>
            <a:r>
              <a:rPr sz="1800" b="1" dirty="0">
                <a:latin typeface="Times New Roman"/>
                <a:cs typeface="Times New Roman"/>
              </a:rPr>
              <a:t>	</a:t>
            </a:r>
            <a:r>
              <a:rPr sz="1800" b="1" spc="-10" dirty="0">
                <a:latin typeface="Times New Roman"/>
                <a:cs typeface="Times New Roman"/>
              </a:rPr>
              <a:t>требований</a:t>
            </a:r>
            <a:r>
              <a:rPr sz="1800" b="1" dirty="0">
                <a:latin typeface="Times New Roman"/>
                <a:cs typeface="Times New Roman"/>
              </a:rPr>
              <a:t>	</a:t>
            </a:r>
            <a:r>
              <a:rPr sz="1800" b="1" spc="-50" dirty="0">
                <a:latin typeface="Times New Roman"/>
                <a:cs typeface="Times New Roman"/>
              </a:rPr>
              <a:t>к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999860" y="5431916"/>
            <a:ext cx="1214120" cy="94297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86360">
              <a:lnSpc>
                <a:spcPct val="100000"/>
              </a:lnSpc>
              <a:spcBef>
                <a:spcPts val="365"/>
              </a:spcBef>
              <a:tabLst>
                <a:tab pos="794385" algn="l"/>
              </a:tabLst>
            </a:pPr>
            <a:r>
              <a:rPr sz="1800" b="1" spc="-20" dirty="0">
                <a:latin typeface="Times New Roman"/>
                <a:cs typeface="Times New Roman"/>
              </a:rPr>
              <a:t>757н</a:t>
            </a:r>
            <a:r>
              <a:rPr sz="1800" b="1" dirty="0">
                <a:latin typeface="Times New Roman"/>
                <a:cs typeface="Times New Roman"/>
              </a:rPr>
              <a:t>	</a:t>
            </a:r>
            <a:r>
              <a:rPr sz="1800" b="1" spc="-25" dirty="0">
                <a:latin typeface="Times New Roman"/>
                <a:cs typeface="Times New Roman"/>
              </a:rPr>
              <a:t>«Об</a:t>
            </a:r>
            <a:endParaRPr sz="1800">
              <a:latin typeface="Times New Roman"/>
              <a:cs typeface="Times New Roman"/>
            </a:endParaRPr>
          </a:p>
          <a:p>
            <a:pPr marL="638175" marR="7620" indent="-626110">
              <a:lnSpc>
                <a:spcPct val="110000"/>
              </a:lnSpc>
              <a:spcBef>
                <a:spcPts val="45"/>
              </a:spcBef>
              <a:tabLst>
                <a:tab pos="584835" algn="l"/>
              </a:tabLst>
            </a:pPr>
            <a:r>
              <a:rPr sz="1800" b="1" spc="-25" dirty="0">
                <a:latin typeface="Times New Roman"/>
                <a:cs typeface="Times New Roman"/>
              </a:rPr>
              <a:t>на</a:t>
            </a:r>
            <a:r>
              <a:rPr sz="1800" b="1" dirty="0">
                <a:latin typeface="Times New Roman"/>
                <a:cs typeface="Times New Roman"/>
              </a:rPr>
              <a:t>	</a:t>
            </a:r>
            <a:r>
              <a:rPr sz="1800" b="1" spc="-10" dirty="0">
                <a:latin typeface="Times New Roman"/>
                <a:cs typeface="Times New Roman"/>
              </a:rPr>
              <a:t>право нему,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6963" y="6347840"/>
            <a:ext cx="6868159" cy="183642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 algn="r">
              <a:lnSpc>
                <a:spcPct val="109600"/>
              </a:lnSpc>
              <a:spcBef>
                <a:spcPts val="120"/>
              </a:spcBef>
              <a:tabLst>
                <a:tab pos="1400175" algn="l"/>
                <a:tab pos="1791335" algn="l"/>
                <a:tab pos="3187065" algn="l"/>
                <a:tab pos="4064635" algn="l"/>
                <a:tab pos="5543550" algn="l"/>
                <a:tab pos="6605270" algn="l"/>
              </a:tabLst>
            </a:pPr>
            <a:r>
              <a:rPr sz="1800" b="1" spc="-10" dirty="0">
                <a:latin typeface="Times New Roman"/>
                <a:cs typeface="Times New Roman"/>
              </a:rPr>
              <a:t>инструкции</a:t>
            </a:r>
            <a:r>
              <a:rPr sz="1800" b="1" dirty="0">
                <a:latin typeface="Times New Roman"/>
                <a:cs typeface="Times New Roman"/>
              </a:rPr>
              <a:t>	</a:t>
            </a:r>
            <a:r>
              <a:rPr sz="1800" b="1" spc="-25" dirty="0">
                <a:latin typeface="Times New Roman"/>
                <a:cs typeface="Times New Roman"/>
              </a:rPr>
              <a:t>по</a:t>
            </a:r>
            <a:r>
              <a:rPr sz="1800" b="1" dirty="0">
                <a:latin typeface="Times New Roman"/>
                <a:cs typeface="Times New Roman"/>
              </a:rPr>
              <a:t>	</a:t>
            </a:r>
            <a:r>
              <a:rPr sz="1800" b="1" spc="-10" dirty="0">
                <a:latin typeface="Times New Roman"/>
                <a:cs typeface="Times New Roman"/>
              </a:rPr>
              <a:t>заполнению</a:t>
            </a:r>
            <a:r>
              <a:rPr sz="1800" b="1" dirty="0">
                <a:latin typeface="Times New Roman"/>
                <a:cs typeface="Times New Roman"/>
              </a:rPr>
              <a:t>	</a:t>
            </a:r>
            <a:r>
              <a:rPr sz="1800" b="1" spc="-10" dirty="0">
                <a:latin typeface="Times New Roman"/>
                <a:cs typeface="Times New Roman"/>
              </a:rPr>
              <a:t>бланка</a:t>
            </a:r>
            <a:r>
              <a:rPr sz="1800" b="1" dirty="0">
                <a:latin typeface="Times New Roman"/>
                <a:cs typeface="Times New Roman"/>
              </a:rPr>
              <a:t>	</a:t>
            </a:r>
            <a:r>
              <a:rPr sz="1800" b="1" spc="-10" dirty="0">
                <a:latin typeface="Times New Roman"/>
                <a:cs typeface="Times New Roman"/>
              </a:rPr>
              <a:t>сертификата</a:t>
            </a:r>
            <a:r>
              <a:rPr sz="1800" b="1" dirty="0">
                <a:latin typeface="Times New Roman"/>
                <a:cs typeface="Times New Roman"/>
              </a:rPr>
              <a:t>	</a:t>
            </a:r>
            <a:r>
              <a:rPr sz="1800" b="1" spc="-10" dirty="0">
                <a:latin typeface="Times New Roman"/>
                <a:cs typeface="Times New Roman"/>
              </a:rPr>
              <a:t>эксперта</a:t>
            </a:r>
            <a:r>
              <a:rPr sz="1800" b="1" dirty="0">
                <a:latin typeface="Times New Roman"/>
                <a:cs typeface="Times New Roman"/>
              </a:rPr>
              <a:t>	</a:t>
            </a:r>
            <a:r>
              <a:rPr sz="1800" b="1" spc="-25" dirty="0">
                <a:latin typeface="Times New Roman"/>
                <a:cs typeface="Times New Roman"/>
              </a:rPr>
              <a:t>на </a:t>
            </a:r>
            <a:r>
              <a:rPr sz="1800" b="1" dirty="0">
                <a:latin typeface="Times New Roman"/>
                <a:cs typeface="Times New Roman"/>
              </a:rPr>
              <a:t>право</a:t>
            </a:r>
            <a:r>
              <a:rPr sz="1800" b="1" spc="23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выполнения</a:t>
            </a:r>
            <a:r>
              <a:rPr sz="1800" b="1" spc="25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работ</a:t>
            </a:r>
            <a:r>
              <a:rPr sz="1800" b="1" spc="23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по</a:t>
            </a:r>
            <a:r>
              <a:rPr sz="1800" b="1" spc="24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СОУТ</a:t>
            </a:r>
            <a:r>
              <a:rPr sz="1800" b="1" spc="23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и</a:t>
            </a:r>
            <a:r>
              <a:rPr sz="1800" b="1" spc="229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Порядка</a:t>
            </a:r>
            <a:r>
              <a:rPr sz="1800" b="1" spc="25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формирования</a:t>
            </a:r>
            <a:r>
              <a:rPr sz="1800" b="1" spc="250" dirty="0">
                <a:latin typeface="Times New Roman"/>
                <a:cs typeface="Times New Roman"/>
              </a:rPr>
              <a:t> </a:t>
            </a:r>
            <a:r>
              <a:rPr sz="1800" b="1" spc="-50" dirty="0">
                <a:latin typeface="Times New Roman"/>
                <a:cs typeface="Times New Roman"/>
              </a:rPr>
              <a:t>и </a:t>
            </a:r>
            <a:r>
              <a:rPr sz="1800" b="1" dirty="0">
                <a:latin typeface="Times New Roman"/>
                <a:cs typeface="Times New Roman"/>
              </a:rPr>
              <a:t>ведения</a:t>
            </a:r>
            <a:r>
              <a:rPr sz="1800" b="1" spc="38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реестра</a:t>
            </a:r>
            <a:r>
              <a:rPr sz="1800" b="1" spc="40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экспертов</a:t>
            </a:r>
            <a:r>
              <a:rPr sz="1800" b="1" spc="40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организаций,</a:t>
            </a:r>
            <a:r>
              <a:rPr sz="1800" b="1" spc="40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проводящих</a:t>
            </a:r>
            <a:r>
              <a:rPr sz="1800" b="1" spc="39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СОУТ»</a:t>
            </a:r>
            <a:r>
              <a:rPr sz="1800" b="1" spc="390" dirty="0">
                <a:latin typeface="Times New Roman"/>
                <a:cs typeface="Times New Roman"/>
              </a:rPr>
              <a:t> </a:t>
            </a:r>
            <a:r>
              <a:rPr sz="1800" b="1" spc="-50" dirty="0">
                <a:latin typeface="Times New Roman"/>
                <a:cs typeface="Times New Roman"/>
              </a:rPr>
              <a:t>- </a:t>
            </a:r>
            <a:r>
              <a:rPr sz="1800" dirty="0">
                <a:latin typeface="Times New Roman"/>
                <a:cs typeface="Times New Roman"/>
              </a:rPr>
              <a:t>новая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форма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сертификата с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двухмерным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штрих-</a:t>
            </a:r>
            <a:r>
              <a:rPr sz="1800" dirty="0">
                <a:latin typeface="Times New Roman"/>
                <a:cs typeface="Times New Roman"/>
              </a:rPr>
              <a:t>кодом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(с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01.03.2023).</a:t>
            </a:r>
            <a:endParaRPr sz="1800">
              <a:latin typeface="Times New Roman"/>
              <a:cs typeface="Times New Roman"/>
            </a:endParaRPr>
          </a:p>
          <a:p>
            <a:pPr marL="12700" marR="5080" indent="449580">
              <a:lnSpc>
                <a:spcPct val="110100"/>
              </a:lnSpc>
              <a:spcBef>
                <a:spcPts val="10"/>
              </a:spcBef>
              <a:tabLst>
                <a:tab pos="1945639" algn="l"/>
                <a:tab pos="3131185" algn="l"/>
                <a:tab pos="3391535" algn="l"/>
                <a:tab pos="4260850" algn="l"/>
                <a:tab pos="4527550" algn="l"/>
                <a:tab pos="5708015" algn="l"/>
                <a:tab pos="6739890" algn="l"/>
              </a:tabLst>
            </a:pPr>
            <a:r>
              <a:rPr sz="1800" spc="-10" dirty="0">
                <a:latin typeface="Times New Roman"/>
                <a:cs typeface="Times New Roman"/>
              </a:rPr>
              <a:t>Планируются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изменения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50" dirty="0">
                <a:latin typeface="Times New Roman"/>
                <a:cs typeface="Times New Roman"/>
              </a:rPr>
              <a:t>в</a:t>
            </a:r>
            <a:r>
              <a:rPr sz="1800" dirty="0">
                <a:latin typeface="Times New Roman"/>
                <a:cs typeface="Times New Roman"/>
              </a:rPr>
              <a:t>	426-</a:t>
            </a:r>
            <a:r>
              <a:rPr sz="1800" spc="-25" dirty="0">
                <a:latin typeface="Times New Roman"/>
                <a:cs typeface="Times New Roman"/>
              </a:rPr>
              <a:t>ФЗ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50" dirty="0">
                <a:latin typeface="Times New Roman"/>
                <a:cs typeface="Times New Roman"/>
              </a:rPr>
              <a:t>–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дополнить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сведения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50" dirty="0">
                <a:latin typeface="Times New Roman"/>
                <a:cs typeface="Times New Roman"/>
              </a:rPr>
              <a:t>о </a:t>
            </a:r>
            <a:r>
              <a:rPr sz="1800" dirty="0">
                <a:latin typeface="Times New Roman"/>
                <a:cs typeface="Times New Roman"/>
              </a:rPr>
              <a:t>результатах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проведения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СОУТ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результатами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ОПР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(с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01.03.2023).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963" y="301243"/>
            <a:ext cx="6867525" cy="183642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767080">
              <a:lnSpc>
                <a:spcPct val="100000"/>
              </a:lnSpc>
              <a:spcBef>
                <a:spcPts val="325"/>
              </a:spcBef>
            </a:pPr>
            <a:r>
              <a:rPr sz="1800" b="1" dirty="0">
                <a:latin typeface="Times New Roman"/>
                <a:cs typeface="Times New Roman"/>
              </a:rPr>
              <a:t>Статья</a:t>
            </a:r>
            <a:r>
              <a:rPr sz="1800" b="1" spc="-4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213.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Государственная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экспертиза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условий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труда</a:t>
            </a:r>
            <a:endParaRPr sz="1800">
              <a:latin typeface="Times New Roman"/>
              <a:cs typeface="Times New Roman"/>
            </a:endParaRPr>
          </a:p>
          <a:p>
            <a:pPr marL="2547620">
              <a:lnSpc>
                <a:spcPct val="100000"/>
              </a:lnSpc>
              <a:spcBef>
                <a:spcPts val="229"/>
              </a:spcBef>
            </a:pPr>
            <a:r>
              <a:rPr sz="1800" b="1" dirty="0">
                <a:latin typeface="Times New Roman"/>
                <a:cs typeface="Times New Roman"/>
              </a:rPr>
              <a:t>(взамен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ст. </a:t>
            </a:r>
            <a:r>
              <a:rPr sz="1800" b="1" spc="-10" dirty="0">
                <a:latin typeface="Times New Roman"/>
                <a:cs typeface="Times New Roman"/>
              </a:rPr>
              <a:t>216.1)</a:t>
            </a:r>
            <a:endParaRPr sz="1800">
              <a:latin typeface="Times New Roman"/>
              <a:cs typeface="Times New Roman"/>
            </a:endParaRPr>
          </a:p>
          <a:p>
            <a:pPr marL="12700" indent="449580">
              <a:lnSpc>
                <a:spcPct val="100000"/>
              </a:lnSpc>
              <a:spcBef>
                <a:spcPts val="180"/>
              </a:spcBef>
              <a:tabLst>
                <a:tab pos="1402080" algn="l"/>
                <a:tab pos="2631440" algn="l"/>
                <a:tab pos="3556000" algn="l"/>
                <a:tab pos="4006850" algn="l"/>
                <a:tab pos="5273040" algn="l"/>
                <a:tab pos="5739130" algn="l"/>
                <a:tab pos="6447790" algn="l"/>
              </a:tabLst>
            </a:pPr>
            <a:r>
              <a:rPr sz="1800" spc="-10" dirty="0">
                <a:latin typeface="Times New Roman"/>
                <a:cs typeface="Times New Roman"/>
              </a:rPr>
              <a:t>Приказ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Минтруда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России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25" dirty="0">
                <a:latin typeface="Times New Roman"/>
                <a:cs typeface="Times New Roman"/>
              </a:rPr>
              <a:t>от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29.10.2021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b="1" spc="-50" dirty="0">
                <a:latin typeface="Times New Roman"/>
                <a:cs typeface="Times New Roman"/>
              </a:rPr>
              <a:t>№</a:t>
            </a:r>
            <a:r>
              <a:rPr sz="1800" b="1" dirty="0">
                <a:latin typeface="Times New Roman"/>
                <a:cs typeface="Times New Roman"/>
              </a:rPr>
              <a:t>	</a:t>
            </a:r>
            <a:r>
              <a:rPr sz="1800" b="1" spc="-20" dirty="0">
                <a:latin typeface="Times New Roman"/>
                <a:cs typeface="Times New Roman"/>
              </a:rPr>
              <a:t>775н</a:t>
            </a:r>
            <a:r>
              <a:rPr sz="1800" b="1" dirty="0">
                <a:latin typeface="Times New Roman"/>
                <a:cs typeface="Times New Roman"/>
              </a:rPr>
              <a:t>	</a:t>
            </a:r>
            <a:r>
              <a:rPr sz="1800" b="1" spc="-25" dirty="0">
                <a:latin typeface="Times New Roman"/>
                <a:cs typeface="Times New Roman"/>
              </a:rPr>
              <a:t>«Об</a:t>
            </a:r>
            <a:endParaRPr sz="1800">
              <a:latin typeface="Times New Roman"/>
              <a:cs typeface="Times New Roman"/>
            </a:endParaRPr>
          </a:p>
          <a:p>
            <a:pPr marL="12700" marR="7620">
              <a:lnSpc>
                <a:spcPct val="110600"/>
              </a:lnSpc>
              <a:spcBef>
                <a:spcPts val="25"/>
              </a:spcBef>
            </a:pPr>
            <a:r>
              <a:rPr sz="1800" b="1" dirty="0">
                <a:latin typeface="Times New Roman"/>
                <a:cs typeface="Times New Roman"/>
              </a:rPr>
              <a:t>утверждении</a:t>
            </a:r>
            <a:r>
              <a:rPr sz="1800" b="1" spc="45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порядка</a:t>
            </a:r>
            <a:r>
              <a:rPr sz="1800" b="1" spc="46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проведения</a:t>
            </a:r>
            <a:r>
              <a:rPr sz="1800" b="1" spc="45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государственной</a:t>
            </a:r>
            <a:r>
              <a:rPr sz="1800" b="1" spc="459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экспертизы </a:t>
            </a:r>
            <a:r>
              <a:rPr sz="1800" b="1" dirty="0">
                <a:latin typeface="Times New Roman"/>
                <a:cs typeface="Times New Roman"/>
              </a:rPr>
              <a:t>условий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труда»</a:t>
            </a:r>
            <a:endParaRPr sz="1800">
              <a:latin typeface="Times New Roman"/>
              <a:cs typeface="Times New Roman"/>
            </a:endParaRPr>
          </a:p>
          <a:p>
            <a:pPr marL="462280">
              <a:lnSpc>
                <a:spcPct val="100000"/>
              </a:lnSpc>
              <a:spcBef>
                <a:spcPts val="180"/>
              </a:spcBef>
              <a:tabLst>
                <a:tab pos="1306195" algn="l"/>
                <a:tab pos="2442210" algn="l"/>
                <a:tab pos="2795270" algn="l"/>
                <a:tab pos="3964940" algn="l"/>
                <a:tab pos="4335145" algn="l"/>
                <a:tab pos="4949190" algn="l"/>
                <a:tab pos="5495925" algn="l"/>
              </a:tabLst>
            </a:pPr>
            <a:r>
              <a:rPr sz="1800" spc="-10" dirty="0">
                <a:latin typeface="Times New Roman"/>
                <a:cs typeface="Times New Roman"/>
              </a:rPr>
              <a:t>Приказ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Минтруда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25" dirty="0">
                <a:latin typeface="Times New Roman"/>
                <a:cs typeface="Times New Roman"/>
              </a:rPr>
              <a:t>от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28.10.2021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b="1" spc="-50" dirty="0">
                <a:latin typeface="Times New Roman"/>
                <a:cs typeface="Times New Roman"/>
              </a:rPr>
              <a:t>№</a:t>
            </a:r>
            <a:r>
              <a:rPr sz="1800" b="1" dirty="0">
                <a:latin typeface="Times New Roman"/>
                <a:cs typeface="Times New Roman"/>
              </a:rPr>
              <a:t>	</a:t>
            </a:r>
            <a:r>
              <a:rPr sz="1800" b="1" spc="-20" dirty="0">
                <a:latin typeface="Times New Roman"/>
                <a:cs typeface="Times New Roman"/>
              </a:rPr>
              <a:t>765н</a:t>
            </a:r>
            <a:r>
              <a:rPr sz="1800" b="1" dirty="0">
                <a:latin typeface="Times New Roman"/>
                <a:cs typeface="Times New Roman"/>
              </a:rPr>
              <a:t>	</a:t>
            </a:r>
            <a:r>
              <a:rPr sz="1800" b="1" spc="-25" dirty="0">
                <a:latin typeface="Times New Roman"/>
                <a:cs typeface="Times New Roman"/>
              </a:rPr>
              <a:t>«Об</a:t>
            </a:r>
            <a:r>
              <a:rPr sz="1800" b="1" dirty="0">
                <a:latin typeface="Times New Roman"/>
                <a:cs typeface="Times New Roman"/>
              </a:rPr>
              <a:t>	</a:t>
            </a:r>
            <a:r>
              <a:rPr sz="1800" b="1" spc="-10" dirty="0">
                <a:latin typeface="Times New Roman"/>
                <a:cs typeface="Times New Roman"/>
              </a:rPr>
              <a:t>утверждении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6963" y="2115058"/>
            <a:ext cx="4834255" cy="1231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600"/>
              </a:lnSpc>
              <a:spcBef>
                <a:spcPts val="100"/>
              </a:spcBef>
              <a:tabLst>
                <a:tab pos="1148715" algn="l"/>
                <a:tab pos="1934210" algn="l"/>
                <a:tab pos="3436620" algn="l"/>
              </a:tabLst>
            </a:pPr>
            <a:r>
              <a:rPr sz="1800" b="1" spc="-10" dirty="0">
                <a:latin typeface="Times New Roman"/>
                <a:cs typeface="Times New Roman"/>
              </a:rPr>
              <a:t>типовых</a:t>
            </a:r>
            <a:r>
              <a:rPr sz="1800" b="1" dirty="0">
                <a:latin typeface="Times New Roman"/>
                <a:cs typeface="Times New Roman"/>
              </a:rPr>
              <a:t>	</a:t>
            </a:r>
            <a:r>
              <a:rPr sz="1800" b="1" spc="-20" dirty="0">
                <a:latin typeface="Times New Roman"/>
                <a:cs typeface="Times New Roman"/>
              </a:rPr>
              <a:t>форм</a:t>
            </a:r>
            <a:r>
              <a:rPr sz="1800" b="1" dirty="0">
                <a:latin typeface="Times New Roman"/>
                <a:cs typeface="Times New Roman"/>
              </a:rPr>
              <a:t>	</a:t>
            </a:r>
            <a:r>
              <a:rPr sz="1800" b="1" spc="-10" dirty="0">
                <a:latin typeface="Times New Roman"/>
                <a:cs typeface="Times New Roman"/>
              </a:rPr>
              <a:t>документов,</a:t>
            </a:r>
            <a:r>
              <a:rPr sz="1800" b="1" dirty="0">
                <a:latin typeface="Times New Roman"/>
                <a:cs typeface="Times New Roman"/>
              </a:rPr>
              <a:t>	</a:t>
            </a:r>
            <a:r>
              <a:rPr sz="1800" b="1" spc="-10" dirty="0">
                <a:latin typeface="Times New Roman"/>
                <a:cs typeface="Times New Roman"/>
              </a:rPr>
              <a:t>необходимых </a:t>
            </a:r>
            <a:r>
              <a:rPr sz="1800" b="1" dirty="0">
                <a:latin typeface="Times New Roman"/>
                <a:cs typeface="Times New Roman"/>
              </a:rPr>
              <a:t>государственной</a:t>
            </a:r>
            <a:r>
              <a:rPr sz="1800" b="1" spc="-5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экспертизы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условий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труда».</a:t>
            </a:r>
            <a:endParaRPr sz="1800">
              <a:latin typeface="Times New Roman"/>
              <a:cs typeface="Times New Roman"/>
            </a:endParaRPr>
          </a:p>
          <a:p>
            <a:pPr marL="462280">
              <a:lnSpc>
                <a:spcPct val="100000"/>
              </a:lnSpc>
              <a:spcBef>
                <a:spcPts val="180"/>
              </a:spcBef>
            </a:pPr>
            <a:r>
              <a:rPr sz="1800" dirty="0">
                <a:latin typeface="Times New Roman"/>
                <a:cs typeface="Times New Roman"/>
              </a:rPr>
              <a:t>Основные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изменения:</a:t>
            </a:r>
            <a:endParaRPr sz="1800">
              <a:latin typeface="Times New Roman"/>
              <a:cs typeface="Times New Roman"/>
            </a:endParaRPr>
          </a:p>
          <a:p>
            <a:pPr marL="462280">
              <a:lnSpc>
                <a:spcPct val="100000"/>
              </a:lnSpc>
              <a:spcBef>
                <a:spcPts val="215"/>
              </a:spcBef>
              <a:tabLst>
                <a:tab pos="2006600" algn="l"/>
                <a:tab pos="2934970" algn="l"/>
                <a:tab pos="3608070" algn="l"/>
              </a:tabLst>
            </a:pPr>
            <a:r>
              <a:rPr sz="1800" dirty="0">
                <a:latin typeface="Times New Roman"/>
                <a:cs typeface="Times New Roman"/>
              </a:rPr>
              <a:t>1. </a:t>
            </a:r>
            <a:r>
              <a:rPr sz="1800" spc="-10" dirty="0">
                <a:latin typeface="Times New Roman"/>
                <a:cs typeface="Times New Roman"/>
              </a:rPr>
              <a:t>Экспертиза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должна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20" dirty="0">
                <a:latin typeface="Times New Roman"/>
                <a:cs typeface="Times New Roman"/>
              </a:rPr>
              <a:t>быть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проведена,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85060" y="2144014"/>
            <a:ext cx="1828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09600" algn="l"/>
              </a:tabLst>
            </a:pPr>
            <a:r>
              <a:rPr sz="1800" b="1" spc="-25" dirty="0">
                <a:latin typeface="Times New Roman"/>
                <a:cs typeface="Times New Roman"/>
              </a:rPr>
              <a:t>для</a:t>
            </a:r>
            <a:r>
              <a:rPr sz="1800" b="1" dirty="0">
                <a:latin typeface="Times New Roman"/>
                <a:cs typeface="Times New Roman"/>
              </a:rPr>
              <a:t>	</a:t>
            </a:r>
            <a:r>
              <a:rPr sz="1800" b="1" spc="-10" dirty="0">
                <a:latin typeface="Times New Roman"/>
                <a:cs typeface="Times New Roman"/>
              </a:rPr>
              <a:t>проведения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01688" y="3046221"/>
            <a:ext cx="200913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50875" algn="l"/>
                <a:tab pos="1638935" algn="l"/>
              </a:tabLst>
            </a:pPr>
            <a:r>
              <a:rPr sz="1800" spc="-20" dirty="0">
                <a:latin typeface="Times New Roman"/>
                <a:cs typeface="Times New Roman"/>
              </a:rPr>
              <a:t>если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Роструд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25" dirty="0">
                <a:latin typeface="Times New Roman"/>
                <a:cs typeface="Times New Roman"/>
              </a:rPr>
              <a:t>или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96848" y="3322446"/>
            <a:ext cx="6416040" cy="304800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241300" algn="just">
              <a:lnSpc>
                <a:spcPct val="100000"/>
              </a:lnSpc>
              <a:spcBef>
                <a:spcPts val="315"/>
              </a:spcBef>
            </a:pPr>
            <a:r>
              <a:rPr sz="1800" dirty="0">
                <a:latin typeface="Times New Roman"/>
                <a:cs typeface="Times New Roman"/>
              </a:rPr>
              <a:t>Роспотребнадзор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не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согласился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заключением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экспертизы.</a:t>
            </a:r>
            <a:endParaRPr sz="1800">
              <a:latin typeface="Times New Roman"/>
              <a:cs typeface="Times New Roman"/>
            </a:endParaRPr>
          </a:p>
          <a:p>
            <a:pPr marL="241300" indent="-228600" algn="just">
              <a:lnSpc>
                <a:spcPct val="100000"/>
              </a:lnSpc>
              <a:spcBef>
                <a:spcPts val="215"/>
              </a:spcBef>
              <a:buAutoNum type="arabicPeriod" startAt="2"/>
              <a:tabLst>
                <a:tab pos="241300" algn="l"/>
              </a:tabLst>
            </a:pPr>
            <a:r>
              <a:rPr sz="1800" dirty="0">
                <a:latin typeface="Times New Roman"/>
                <a:cs typeface="Times New Roman"/>
              </a:rPr>
              <a:t>Экспертизу</a:t>
            </a:r>
            <a:r>
              <a:rPr sz="1800" spc="3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УТ</a:t>
            </a:r>
            <a:r>
              <a:rPr sz="1800" spc="2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приостановят</a:t>
            </a:r>
            <a:r>
              <a:rPr sz="1800" spc="2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не</a:t>
            </a:r>
            <a:r>
              <a:rPr sz="1800" spc="2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более</a:t>
            </a:r>
            <a:r>
              <a:rPr sz="1800" spc="2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чем</a:t>
            </a:r>
            <a:r>
              <a:rPr sz="1800" spc="3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на</a:t>
            </a:r>
            <a:r>
              <a:rPr sz="1800" spc="3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30</a:t>
            </a:r>
            <a:r>
              <a:rPr sz="1800" spc="2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дней,</a:t>
            </a:r>
            <a:r>
              <a:rPr sz="1800" spc="29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если</a:t>
            </a:r>
            <a:endParaRPr sz="1800">
              <a:latin typeface="Times New Roman"/>
              <a:cs typeface="Times New Roman"/>
            </a:endParaRPr>
          </a:p>
          <a:p>
            <a:pPr marL="241300" marR="5080" algn="just">
              <a:lnSpc>
                <a:spcPct val="110000"/>
              </a:lnSpc>
              <a:spcBef>
                <a:spcPts val="15"/>
              </a:spcBef>
            </a:pPr>
            <a:r>
              <a:rPr sz="1800" dirty="0">
                <a:latin typeface="Times New Roman"/>
                <a:cs typeface="Times New Roman"/>
              </a:rPr>
              <a:t>работодатель</a:t>
            </a:r>
            <a:r>
              <a:rPr sz="1800" spc="500" dirty="0">
                <a:latin typeface="Times New Roman"/>
                <a:cs typeface="Times New Roman"/>
              </a:rPr>
              <a:t>   </a:t>
            </a:r>
            <a:r>
              <a:rPr sz="1800" dirty="0">
                <a:latin typeface="Times New Roman"/>
                <a:cs typeface="Times New Roman"/>
              </a:rPr>
              <a:t>не</a:t>
            </a:r>
            <a:r>
              <a:rPr sz="1800" spc="500" dirty="0">
                <a:latin typeface="Times New Roman"/>
                <a:cs typeface="Times New Roman"/>
              </a:rPr>
              <a:t>   </a:t>
            </a:r>
            <a:r>
              <a:rPr sz="1800" dirty="0">
                <a:latin typeface="Times New Roman"/>
                <a:cs typeface="Times New Roman"/>
              </a:rPr>
              <a:t>представит</a:t>
            </a:r>
            <a:r>
              <a:rPr sz="1800" spc="505" dirty="0">
                <a:latin typeface="Times New Roman"/>
                <a:cs typeface="Times New Roman"/>
              </a:rPr>
              <a:t>   </a:t>
            </a:r>
            <a:r>
              <a:rPr sz="1800" dirty="0">
                <a:latin typeface="Times New Roman"/>
                <a:cs typeface="Times New Roman"/>
              </a:rPr>
              <a:t>документы</a:t>
            </a:r>
            <a:r>
              <a:rPr sz="1800" spc="500" dirty="0">
                <a:latin typeface="Times New Roman"/>
                <a:cs typeface="Times New Roman"/>
              </a:rPr>
              <a:t>  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500" dirty="0">
                <a:latin typeface="Times New Roman"/>
                <a:cs typeface="Times New Roman"/>
              </a:rPr>
              <a:t>   </a:t>
            </a:r>
            <a:r>
              <a:rPr sz="1800" spc="-10" dirty="0">
                <a:latin typeface="Times New Roman"/>
                <a:cs typeface="Times New Roman"/>
              </a:rPr>
              <a:t>орган </a:t>
            </a:r>
            <a:r>
              <a:rPr sz="1800" dirty="0">
                <a:latin typeface="Times New Roman"/>
                <a:cs typeface="Times New Roman"/>
              </a:rPr>
              <a:t>гос.экспертизы.</a:t>
            </a:r>
            <a:r>
              <a:rPr sz="1800" spc="54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Представить</a:t>
            </a:r>
            <a:r>
              <a:rPr sz="1800" spc="54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документы</a:t>
            </a:r>
            <a:r>
              <a:rPr sz="1800" spc="54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необходимо</a:t>
            </a:r>
            <a:r>
              <a:rPr sz="1800" spc="540" dirty="0">
                <a:latin typeface="Times New Roman"/>
                <a:cs typeface="Times New Roman"/>
              </a:rPr>
              <a:t>  </a:t>
            </a:r>
            <a:r>
              <a:rPr sz="1800" spc="-50" dirty="0">
                <a:latin typeface="Times New Roman"/>
                <a:cs typeface="Times New Roman"/>
              </a:rPr>
              <a:t>в </a:t>
            </a:r>
            <a:r>
              <a:rPr sz="1800" dirty="0">
                <a:latin typeface="Times New Roman"/>
                <a:cs typeface="Times New Roman"/>
              </a:rPr>
              <a:t>течение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10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дней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со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дня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поступления</a:t>
            </a:r>
            <a:r>
              <a:rPr sz="1800" spc="-10" dirty="0">
                <a:latin typeface="Times New Roman"/>
                <a:cs typeface="Times New Roman"/>
              </a:rPr>
              <a:t> запроса.</a:t>
            </a:r>
            <a:endParaRPr sz="1800">
              <a:latin typeface="Times New Roman"/>
              <a:cs typeface="Times New Roman"/>
            </a:endParaRPr>
          </a:p>
          <a:p>
            <a:pPr marL="241300" indent="-228600" algn="just">
              <a:lnSpc>
                <a:spcPct val="100000"/>
              </a:lnSpc>
              <a:spcBef>
                <a:spcPts val="225"/>
              </a:spcBef>
              <a:buAutoNum type="arabicPeriod" startAt="3"/>
              <a:tabLst>
                <a:tab pos="241300" algn="l"/>
              </a:tabLst>
            </a:pPr>
            <a:r>
              <a:rPr sz="1800" dirty="0">
                <a:latin typeface="Times New Roman"/>
                <a:cs typeface="Times New Roman"/>
              </a:rPr>
              <a:t>Добавили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4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основания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для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не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проведения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экспертизы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УТ.</a:t>
            </a:r>
            <a:endParaRPr sz="1800">
              <a:latin typeface="Times New Roman"/>
              <a:cs typeface="Times New Roman"/>
            </a:endParaRPr>
          </a:p>
          <a:p>
            <a:pPr marL="241300" marR="8890" indent="-228600" algn="just">
              <a:lnSpc>
                <a:spcPts val="2380"/>
              </a:lnSpc>
              <a:spcBef>
                <a:spcPts val="115"/>
              </a:spcBef>
              <a:buAutoNum type="arabicPeriod" startAt="3"/>
              <a:tabLst>
                <a:tab pos="241300" algn="l"/>
              </a:tabLst>
            </a:pP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21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отчет</a:t>
            </a:r>
            <a:r>
              <a:rPr sz="1800" spc="22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СОУТ</a:t>
            </a:r>
            <a:r>
              <a:rPr sz="1800" spc="229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будут</a:t>
            </a:r>
            <a:r>
              <a:rPr sz="1800" spc="21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входить</a:t>
            </a:r>
            <a:r>
              <a:rPr sz="1800" spc="22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два</a:t>
            </a:r>
            <a:r>
              <a:rPr sz="1800" spc="21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перечня</a:t>
            </a:r>
            <a:r>
              <a:rPr sz="1800" spc="225" dirty="0">
                <a:latin typeface="Times New Roman"/>
                <a:cs typeface="Times New Roman"/>
              </a:rPr>
              <a:t>  </a:t>
            </a:r>
            <a:r>
              <a:rPr sz="1800" spc="-10" dirty="0">
                <a:latin typeface="Times New Roman"/>
                <a:cs typeface="Times New Roman"/>
              </a:rPr>
              <a:t>документов, </a:t>
            </a:r>
            <a:r>
              <a:rPr sz="1800" dirty="0">
                <a:latin typeface="Times New Roman"/>
                <a:cs typeface="Times New Roman"/>
              </a:rPr>
              <a:t>которые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дополнительно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представляют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для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экспертизы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УТ.</a:t>
            </a:r>
            <a:endParaRPr sz="1800">
              <a:latin typeface="Times New Roman"/>
              <a:cs typeface="Times New Roman"/>
            </a:endParaRPr>
          </a:p>
          <a:p>
            <a:pPr marL="241300" marR="6350" indent="-228600" algn="just">
              <a:lnSpc>
                <a:spcPts val="2380"/>
              </a:lnSpc>
              <a:buAutoNum type="arabicPeriod" startAt="3"/>
              <a:tabLst>
                <a:tab pos="241300" algn="l"/>
              </a:tabLst>
            </a:pPr>
            <a:r>
              <a:rPr sz="1800" dirty="0">
                <a:latin typeface="Times New Roman"/>
                <a:cs typeface="Times New Roman"/>
              </a:rPr>
              <a:t>Подготовлено</a:t>
            </a:r>
            <a:r>
              <a:rPr sz="1800" spc="3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16</a:t>
            </a:r>
            <a:r>
              <a:rPr sz="1800" spc="3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типовых</a:t>
            </a:r>
            <a:r>
              <a:rPr sz="1800" spc="3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форм</a:t>
            </a:r>
            <a:r>
              <a:rPr sz="1800" spc="3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документов</a:t>
            </a:r>
            <a:r>
              <a:rPr sz="1800" spc="3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для</a:t>
            </a:r>
            <a:r>
              <a:rPr sz="1800" spc="3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проведения </a:t>
            </a:r>
            <a:r>
              <a:rPr sz="1800" dirty="0">
                <a:latin typeface="Times New Roman"/>
                <a:cs typeface="Times New Roman"/>
              </a:rPr>
              <a:t>гос.экспертизы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УТ.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963" y="182372"/>
            <a:ext cx="6868795" cy="4897120"/>
          </a:xfrm>
          <a:prstGeom prst="rect">
            <a:avLst/>
          </a:prstGeom>
        </p:spPr>
        <p:txBody>
          <a:bodyPr vert="horz" wrap="square" lIns="0" tIns="161925" rIns="0" bIns="0" rtlCol="0">
            <a:spAutoFit/>
          </a:bodyPr>
          <a:lstStyle/>
          <a:p>
            <a:pPr marL="445770" algn="just">
              <a:lnSpc>
                <a:spcPct val="100000"/>
              </a:lnSpc>
              <a:spcBef>
                <a:spcPts val="1275"/>
              </a:spcBef>
            </a:pPr>
            <a:r>
              <a:rPr sz="1800" b="1" dirty="0">
                <a:latin typeface="Times New Roman"/>
                <a:cs typeface="Times New Roman"/>
              </a:rPr>
              <a:t>Статья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214.1.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Запрет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на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работу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в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опасных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условиях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труда</a:t>
            </a:r>
            <a:endParaRPr sz="1800">
              <a:latin typeface="Times New Roman"/>
              <a:cs typeface="Times New Roman"/>
            </a:endParaRPr>
          </a:p>
          <a:p>
            <a:pPr marL="12700" marR="6985" indent="342900" algn="just">
              <a:lnSpc>
                <a:spcPct val="95800"/>
              </a:lnSpc>
              <a:spcBef>
                <a:spcPts val="1265"/>
              </a:spcBef>
            </a:pPr>
            <a:r>
              <a:rPr sz="1800" dirty="0">
                <a:latin typeface="Times New Roman"/>
                <a:cs typeface="Times New Roman"/>
              </a:rPr>
              <a:t>Если</a:t>
            </a:r>
            <a:r>
              <a:rPr sz="1800" spc="1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КУТ</a:t>
            </a:r>
            <a:r>
              <a:rPr sz="1800" spc="1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=</a:t>
            </a:r>
            <a:r>
              <a:rPr sz="1800" spc="1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4</a:t>
            </a:r>
            <a:r>
              <a:rPr sz="1800" spc="1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(опасный)</a:t>
            </a:r>
            <a:r>
              <a:rPr sz="1800" spc="1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по</a:t>
            </a:r>
            <a:r>
              <a:rPr sz="1800" spc="1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результатам</a:t>
            </a:r>
            <a:r>
              <a:rPr sz="1800" spc="1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СОУТ,</a:t>
            </a:r>
            <a:r>
              <a:rPr sz="1800" spc="1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то</a:t>
            </a:r>
            <a:r>
              <a:rPr sz="1800" spc="17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работодатель </a:t>
            </a:r>
            <a:r>
              <a:rPr sz="1800" dirty="0">
                <a:latin typeface="Times New Roman"/>
                <a:cs typeface="Times New Roman"/>
              </a:rPr>
              <a:t>обязан</a:t>
            </a:r>
            <a:r>
              <a:rPr sz="1800" spc="509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приостановить</a:t>
            </a:r>
            <a:r>
              <a:rPr sz="1800" spc="509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работы</a:t>
            </a:r>
            <a:r>
              <a:rPr sz="1800" spc="5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на</a:t>
            </a:r>
            <a:r>
              <a:rPr sz="1800" spc="5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рабочих</a:t>
            </a:r>
            <a:r>
              <a:rPr sz="1800" spc="5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местах</a:t>
            </a:r>
            <a:r>
              <a:rPr sz="1800" spc="509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5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случаях,</a:t>
            </a:r>
            <a:r>
              <a:rPr sz="1800" spc="509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если </a:t>
            </a:r>
            <a:r>
              <a:rPr sz="1800" dirty="0">
                <a:latin typeface="Times New Roman"/>
                <a:cs typeface="Times New Roman"/>
              </a:rPr>
              <a:t>условия</a:t>
            </a:r>
            <a:r>
              <a:rPr sz="1800" spc="1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труда</a:t>
            </a:r>
            <a:r>
              <a:rPr sz="1800" spc="1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на</a:t>
            </a:r>
            <a:r>
              <a:rPr sz="1800" spc="1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таких</a:t>
            </a:r>
            <a:r>
              <a:rPr sz="1800" spc="1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рабочих</a:t>
            </a:r>
            <a:r>
              <a:rPr sz="1800" spc="1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местах</a:t>
            </a:r>
            <a:r>
              <a:rPr sz="1800" spc="1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по</a:t>
            </a:r>
            <a:r>
              <a:rPr sz="1800" spc="1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результатам</a:t>
            </a:r>
            <a:r>
              <a:rPr sz="1800" spc="1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специальной </a:t>
            </a:r>
            <a:r>
              <a:rPr sz="1800" dirty="0">
                <a:latin typeface="Times New Roman"/>
                <a:cs typeface="Times New Roman"/>
              </a:rPr>
              <a:t>оценки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условий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труда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отнесены к опасному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классу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условий</a:t>
            </a:r>
            <a:r>
              <a:rPr sz="1800" spc="-10" dirty="0">
                <a:latin typeface="Times New Roman"/>
                <a:cs typeface="Times New Roman"/>
              </a:rPr>
              <a:t> труда.</a:t>
            </a:r>
            <a:endParaRPr sz="1800">
              <a:latin typeface="Times New Roman"/>
              <a:cs typeface="Times New Roman"/>
            </a:endParaRPr>
          </a:p>
          <a:p>
            <a:pPr marL="355600" algn="just">
              <a:lnSpc>
                <a:spcPts val="2030"/>
              </a:lnSpc>
            </a:pPr>
            <a:r>
              <a:rPr sz="1800" dirty="0">
                <a:latin typeface="Times New Roman"/>
                <a:cs typeface="Times New Roman"/>
              </a:rPr>
              <a:t>Действия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работодателя:</a:t>
            </a:r>
            <a:endParaRPr sz="1800">
              <a:latin typeface="Times New Roman"/>
              <a:cs typeface="Times New Roman"/>
            </a:endParaRPr>
          </a:p>
          <a:p>
            <a:pPr marL="489584" indent="-134620">
              <a:lnSpc>
                <a:spcPts val="2070"/>
              </a:lnSpc>
              <a:buChar char="-"/>
              <a:tabLst>
                <a:tab pos="490220" algn="l"/>
              </a:tabLst>
            </a:pPr>
            <a:r>
              <a:rPr sz="1800" dirty="0">
                <a:latin typeface="Times New Roman"/>
                <a:cs typeface="Times New Roman"/>
              </a:rPr>
              <a:t>разработать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план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мероприятий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по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улучшению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УТ;</a:t>
            </a:r>
            <a:endParaRPr sz="1800">
              <a:latin typeface="Times New Roman"/>
              <a:cs typeface="Times New Roman"/>
            </a:endParaRPr>
          </a:p>
          <a:p>
            <a:pPr marL="12700" marR="9525" indent="342900">
              <a:lnSpc>
                <a:spcPts val="2060"/>
              </a:lnSpc>
              <a:spcBef>
                <a:spcPts val="110"/>
              </a:spcBef>
              <a:buChar char="-"/>
              <a:tabLst>
                <a:tab pos="645160" algn="l"/>
                <a:tab pos="645795" algn="l"/>
                <a:tab pos="1852930" algn="l"/>
                <a:tab pos="2705735" algn="l"/>
                <a:tab pos="3481070" algn="l"/>
                <a:tab pos="3802379" algn="l"/>
                <a:tab pos="4451350" algn="l"/>
                <a:tab pos="4899025" algn="l"/>
                <a:tab pos="5674360" algn="l"/>
              </a:tabLst>
            </a:pPr>
            <a:r>
              <a:rPr sz="1800" spc="-10" dirty="0">
                <a:latin typeface="Times New Roman"/>
                <a:cs typeface="Times New Roman"/>
              </a:rPr>
              <a:t>направить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копию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плана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50" dirty="0">
                <a:latin typeface="Times New Roman"/>
                <a:cs typeface="Times New Roman"/>
              </a:rPr>
              <a:t>в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25" dirty="0">
                <a:latin typeface="Times New Roman"/>
                <a:cs typeface="Times New Roman"/>
              </a:rPr>
              <a:t>ГИТ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25" dirty="0">
                <a:latin typeface="Times New Roman"/>
                <a:cs typeface="Times New Roman"/>
              </a:rPr>
              <a:t>по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месту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нахождения работодателя;</a:t>
            </a:r>
            <a:endParaRPr sz="1800">
              <a:latin typeface="Times New Roman"/>
              <a:cs typeface="Times New Roman"/>
            </a:endParaRPr>
          </a:p>
          <a:p>
            <a:pPr marL="489584" indent="-134620">
              <a:lnSpc>
                <a:spcPts val="1980"/>
              </a:lnSpc>
              <a:buChar char="-"/>
              <a:tabLst>
                <a:tab pos="490220" algn="l"/>
              </a:tabLst>
            </a:pPr>
            <a:r>
              <a:rPr sz="1800" dirty="0">
                <a:latin typeface="Times New Roman"/>
                <a:cs typeface="Times New Roman"/>
              </a:rPr>
              <a:t>сохранить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на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время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простоя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должности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СРЗП;</a:t>
            </a:r>
            <a:endParaRPr sz="1800">
              <a:latin typeface="Times New Roman"/>
              <a:cs typeface="Times New Roman"/>
            </a:endParaRPr>
          </a:p>
          <a:p>
            <a:pPr marL="489584" indent="-134620">
              <a:lnSpc>
                <a:spcPts val="2070"/>
              </a:lnSpc>
              <a:buChar char="-"/>
              <a:tabLst>
                <a:tab pos="490220" algn="l"/>
              </a:tabLst>
            </a:pPr>
            <a:r>
              <a:rPr sz="1800" dirty="0">
                <a:latin typeface="Times New Roman"/>
                <a:cs typeface="Times New Roman"/>
              </a:rPr>
              <a:t>при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наличии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согласия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работника,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перевод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на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другую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работу;</a:t>
            </a:r>
            <a:endParaRPr sz="1800">
              <a:latin typeface="Times New Roman"/>
              <a:cs typeface="Times New Roman"/>
            </a:endParaRPr>
          </a:p>
          <a:p>
            <a:pPr marL="489584" indent="-134620">
              <a:lnSpc>
                <a:spcPts val="2070"/>
              </a:lnSpc>
              <a:buChar char="-"/>
              <a:tabLst>
                <a:tab pos="490220" algn="l"/>
              </a:tabLst>
            </a:pPr>
            <a:r>
              <a:rPr sz="1800" spc="-10" dirty="0">
                <a:latin typeface="Times New Roman"/>
                <a:cs typeface="Times New Roman"/>
              </a:rPr>
              <a:t>выполнить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мероприятия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по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улучшению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УТ;</a:t>
            </a:r>
            <a:endParaRPr sz="1800">
              <a:latin typeface="Times New Roman"/>
              <a:cs typeface="Times New Roman"/>
            </a:endParaRPr>
          </a:p>
          <a:p>
            <a:pPr marL="489584" indent="-134620">
              <a:lnSpc>
                <a:spcPts val="2110"/>
              </a:lnSpc>
              <a:buChar char="-"/>
              <a:tabLst>
                <a:tab pos="490220" algn="l"/>
              </a:tabLst>
            </a:pPr>
            <a:r>
              <a:rPr sz="1800" spc="-10" dirty="0">
                <a:latin typeface="Times New Roman"/>
                <a:cs typeface="Times New Roman"/>
              </a:rPr>
              <a:t>провести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внеплановую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СОУТ.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710689" algn="l"/>
                <a:tab pos="3514090" algn="l"/>
                <a:tab pos="4065270" algn="l"/>
                <a:tab pos="4505325" algn="l"/>
                <a:tab pos="5748020" algn="l"/>
                <a:tab pos="6191250" algn="l"/>
              </a:tabLst>
            </a:pPr>
            <a:r>
              <a:rPr sz="1800" b="1" spc="-10" dirty="0">
                <a:latin typeface="Times New Roman"/>
                <a:cs typeface="Times New Roman"/>
              </a:rPr>
              <a:t>Распоряжение</a:t>
            </a:r>
            <a:r>
              <a:rPr sz="1800" b="1" dirty="0">
                <a:latin typeface="Times New Roman"/>
                <a:cs typeface="Times New Roman"/>
              </a:rPr>
              <a:t>	</a:t>
            </a:r>
            <a:r>
              <a:rPr sz="1800" b="1" spc="-10" dirty="0">
                <a:latin typeface="Times New Roman"/>
                <a:cs typeface="Times New Roman"/>
              </a:rPr>
              <a:t>Правительства</a:t>
            </a:r>
            <a:r>
              <a:rPr sz="1800" b="1" dirty="0">
                <a:latin typeface="Times New Roman"/>
                <a:cs typeface="Times New Roman"/>
              </a:rPr>
              <a:t>	</a:t>
            </a:r>
            <a:r>
              <a:rPr sz="1800" b="1" spc="-25" dirty="0">
                <a:latin typeface="Times New Roman"/>
                <a:cs typeface="Times New Roman"/>
              </a:rPr>
              <a:t>РФ</a:t>
            </a:r>
            <a:r>
              <a:rPr sz="1800" b="1" dirty="0">
                <a:latin typeface="Times New Roman"/>
                <a:cs typeface="Times New Roman"/>
              </a:rPr>
              <a:t>	</a:t>
            </a:r>
            <a:r>
              <a:rPr sz="1800" b="1" spc="-25" dirty="0">
                <a:latin typeface="Times New Roman"/>
                <a:cs typeface="Times New Roman"/>
              </a:rPr>
              <a:t>от</a:t>
            </a:r>
            <a:r>
              <a:rPr sz="1800" b="1" dirty="0">
                <a:latin typeface="Times New Roman"/>
                <a:cs typeface="Times New Roman"/>
              </a:rPr>
              <a:t>	</a:t>
            </a:r>
            <a:r>
              <a:rPr sz="1800" b="1" spc="-10" dirty="0">
                <a:latin typeface="Times New Roman"/>
                <a:cs typeface="Times New Roman"/>
              </a:rPr>
              <a:t>04.12.2021</a:t>
            </a:r>
            <a:r>
              <a:rPr sz="1800" b="1" dirty="0">
                <a:latin typeface="Times New Roman"/>
                <a:cs typeface="Times New Roman"/>
              </a:rPr>
              <a:t>	</a:t>
            </a:r>
            <a:r>
              <a:rPr sz="1800" b="1" spc="-50" dirty="0">
                <a:latin typeface="Times New Roman"/>
                <a:cs typeface="Times New Roman"/>
              </a:rPr>
              <a:t>№</a:t>
            </a:r>
            <a:r>
              <a:rPr sz="1800" b="1" dirty="0">
                <a:latin typeface="Times New Roman"/>
                <a:cs typeface="Times New Roman"/>
              </a:rPr>
              <a:t>	3455-</a:t>
            </a:r>
            <a:r>
              <a:rPr sz="1800" b="1" spc="-50" dirty="0">
                <a:latin typeface="Times New Roman"/>
                <a:cs typeface="Times New Roman"/>
              </a:rPr>
              <a:t>р</a:t>
            </a:r>
            <a:endParaRPr sz="1800">
              <a:latin typeface="Times New Roman"/>
              <a:cs typeface="Times New Roman"/>
            </a:endParaRPr>
          </a:p>
          <a:p>
            <a:pPr marL="12700" marR="10160">
              <a:lnSpc>
                <a:spcPct val="108900"/>
              </a:lnSpc>
              <a:spcBef>
                <a:spcPts val="35"/>
              </a:spcBef>
              <a:tabLst>
                <a:tab pos="1307465" algn="l"/>
                <a:tab pos="2135505" algn="l"/>
                <a:tab pos="2571115" algn="l"/>
                <a:tab pos="3639185" algn="l"/>
                <a:tab pos="4060825" algn="l"/>
                <a:tab pos="6116320" algn="l"/>
              </a:tabLst>
            </a:pPr>
            <a:r>
              <a:rPr sz="1800" b="1" spc="-10" dirty="0">
                <a:latin typeface="Times New Roman"/>
                <a:cs typeface="Times New Roman"/>
              </a:rPr>
              <a:t>«Перечень</a:t>
            </a:r>
            <a:r>
              <a:rPr sz="1800" b="1" dirty="0">
                <a:latin typeface="Times New Roman"/>
                <a:cs typeface="Times New Roman"/>
              </a:rPr>
              <a:t>	</a:t>
            </a:r>
            <a:r>
              <a:rPr sz="1800" b="1" spc="-10" dirty="0">
                <a:latin typeface="Times New Roman"/>
                <a:cs typeface="Times New Roman"/>
              </a:rPr>
              <a:t>работ,</a:t>
            </a:r>
            <a:r>
              <a:rPr sz="1800" b="1" dirty="0">
                <a:latin typeface="Times New Roman"/>
                <a:cs typeface="Times New Roman"/>
              </a:rPr>
              <a:t>	</a:t>
            </a:r>
            <a:r>
              <a:rPr sz="1800" b="1" spc="-25" dirty="0">
                <a:latin typeface="Times New Roman"/>
                <a:cs typeface="Times New Roman"/>
              </a:rPr>
              <a:t>на</a:t>
            </a:r>
            <a:r>
              <a:rPr sz="1800" b="1" dirty="0">
                <a:latin typeface="Times New Roman"/>
                <a:cs typeface="Times New Roman"/>
              </a:rPr>
              <a:t>	</a:t>
            </a:r>
            <a:r>
              <a:rPr sz="1800" b="1" spc="-10" dirty="0">
                <a:latin typeface="Times New Roman"/>
                <a:cs typeface="Times New Roman"/>
              </a:rPr>
              <a:t>которые</a:t>
            </a:r>
            <a:r>
              <a:rPr sz="1800" b="1" dirty="0">
                <a:latin typeface="Times New Roman"/>
                <a:cs typeface="Times New Roman"/>
              </a:rPr>
              <a:t>	</a:t>
            </a:r>
            <a:r>
              <a:rPr sz="1800" b="1" spc="-25" dirty="0">
                <a:latin typeface="Times New Roman"/>
                <a:cs typeface="Times New Roman"/>
              </a:rPr>
              <a:t>не</a:t>
            </a:r>
            <a:r>
              <a:rPr sz="1800" b="1" dirty="0">
                <a:latin typeface="Times New Roman"/>
                <a:cs typeface="Times New Roman"/>
              </a:rPr>
              <a:t>	</a:t>
            </a:r>
            <a:r>
              <a:rPr sz="1800" b="1" spc="-10" dirty="0">
                <a:latin typeface="Times New Roman"/>
                <a:cs typeface="Times New Roman"/>
              </a:rPr>
              <a:t>распространяется</a:t>
            </a:r>
            <a:r>
              <a:rPr sz="1800" b="1" dirty="0">
                <a:latin typeface="Times New Roman"/>
                <a:cs typeface="Times New Roman"/>
              </a:rPr>
              <a:t>	</a:t>
            </a:r>
            <a:r>
              <a:rPr sz="1800" b="1" spc="-10" dirty="0">
                <a:latin typeface="Times New Roman"/>
                <a:cs typeface="Times New Roman"/>
              </a:rPr>
              <a:t>запрет, </a:t>
            </a:r>
            <a:r>
              <a:rPr sz="1800" b="1" dirty="0">
                <a:latin typeface="Times New Roman"/>
                <a:cs typeface="Times New Roman"/>
              </a:rPr>
              <a:t>установленный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статьёй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214.1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ТК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Times New Roman"/>
                <a:cs typeface="Times New Roman"/>
              </a:rPr>
              <a:t>РФ»</a:t>
            </a:r>
            <a:r>
              <a:rPr sz="1800" spc="-20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963" y="305816"/>
            <a:ext cx="6865620" cy="141097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290"/>
              </a:spcBef>
            </a:pPr>
            <a:r>
              <a:rPr sz="1800" b="1" dirty="0">
                <a:latin typeface="Times New Roman"/>
                <a:cs typeface="Times New Roman"/>
              </a:rPr>
              <a:t>Статья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>
                <a:latin typeface="Times New Roman"/>
                <a:cs typeface="Times New Roman"/>
              </a:rPr>
              <a:t>214.2</a:t>
            </a:r>
            <a:r>
              <a:rPr sz="1800" b="1" spc="-15">
                <a:latin typeface="Times New Roman"/>
                <a:cs typeface="Times New Roman"/>
              </a:rPr>
              <a:t> </a:t>
            </a:r>
            <a:r>
              <a:rPr lang="ru-RU" b="1" spc="-15" dirty="0">
                <a:latin typeface="Times New Roman"/>
                <a:cs typeface="Times New Roman"/>
              </a:rPr>
              <a:t>П</a:t>
            </a:r>
            <a:r>
              <a:rPr sz="1800" b="1" smtClean="0">
                <a:latin typeface="Times New Roman"/>
                <a:cs typeface="Times New Roman"/>
              </a:rPr>
              <a:t>рава</a:t>
            </a:r>
            <a:r>
              <a:rPr sz="1800" b="1" spc="-15" smtClean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работодателя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в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области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охраны</a:t>
            </a:r>
            <a:r>
              <a:rPr sz="1800" b="1" spc="-10" dirty="0">
                <a:latin typeface="Times New Roman"/>
                <a:cs typeface="Times New Roman"/>
              </a:rPr>
              <a:t> труда</a:t>
            </a:r>
            <a:endParaRPr sz="1800">
              <a:latin typeface="Times New Roman"/>
              <a:cs typeface="Times New Roman"/>
            </a:endParaRPr>
          </a:p>
          <a:p>
            <a:pPr marL="355600" algn="just">
              <a:lnSpc>
                <a:spcPts val="2115"/>
              </a:lnSpc>
              <a:spcBef>
                <a:spcPts val="190"/>
              </a:spcBef>
            </a:pPr>
            <a:r>
              <a:rPr sz="1800" dirty="0">
                <a:latin typeface="Times New Roman"/>
                <a:cs typeface="Times New Roman"/>
              </a:rPr>
              <a:t>Работодатель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имеет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право:</a:t>
            </a:r>
            <a:endParaRPr sz="1800">
              <a:latin typeface="Times New Roman"/>
              <a:cs typeface="Times New Roman"/>
            </a:endParaRPr>
          </a:p>
          <a:p>
            <a:pPr marL="12700" marR="5080" indent="342900" algn="just">
              <a:lnSpc>
                <a:spcPct val="95800"/>
              </a:lnSpc>
              <a:spcBef>
                <a:spcPts val="45"/>
              </a:spcBef>
            </a:pPr>
            <a:r>
              <a:rPr sz="1800" dirty="0">
                <a:latin typeface="Times New Roman"/>
                <a:cs typeface="Times New Roman"/>
              </a:rPr>
              <a:t>использовать</a:t>
            </a:r>
            <a:r>
              <a:rPr sz="1800" spc="4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4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целях</a:t>
            </a:r>
            <a:r>
              <a:rPr sz="1800" spc="4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контроля</a:t>
            </a:r>
            <a:r>
              <a:rPr sz="1800" spc="4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за</a:t>
            </a:r>
            <a:r>
              <a:rPr sz="1800" spc="4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безопасностью</a:t>
            </a:r>
            <a:r>
              <a:rPr sz="1800" spc="4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производства </a:t>
            </a:r>
            <a:r>
              <a:rPr sz="1800" dirty="0">
                <a:latin typeface="Times New Roman"/>
                <a:cs typeface="Times New Roman"/>
              </a:rPr>
              <a:t>работ</a:t>
            </a:r>
            <a:r>
              <a:rPr sz="1800" spc="31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приборы,</a:t>
            </a:r>
            <a:r>
              <a:rPr sz="1800" spc="31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устройства,</a:t>
            </a:r>
            <a:r>
              <a:rPr sz="1800" spc="32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оборудование</a:t>
            </a:r>
            <a:r>
              <a:rPr sz="1800" spc="31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31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(или)</a:t>
            </a:r>
            <a:r>
              <a:rPr sz="1800" spc="320" dirty="0">
                <a:latin typeface="Times New Roman"/>
                <a:cs typeface="Times New Roman"/>
              </a:rPr>
              <a:t>  </a:t>
            </a:r>
            <a:r>
              <a:rPr sz="1800" spc="-10" dirty="0">
                <a:latin typeface="Times New Roman"/>
                <a:cs typeface="Times New Roman"/>
              </a:rPr>
              <a:t>комплексы </a:t>
            </a:r>
            <a:r>
              <a:rPr sz="1800" dirty="0">
                <a:latin typeface="Times New Roman"/>
                <a:cs typeface="Times New Roman"/>
              </a:rPr>
              <a:t>(системы)</a:t>
            </a:r>
            <a:r>
              <a:rPr sz="1800" spc="26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приборов,</a:t>
            </a:r>
            <a:r>
              <a:rPr sz="1800" spc="27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устройств,</a:t>
            </a:r>
            <a:r>
              <a:rPr sz="1800" spc="27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оборудования,</a:t>
            </a:r>
            <a:r>
              <a:rPr sz="1800" spc="275" dirty="0">
                <a:latin typeface="Times New Roman"/>
                <a:cs typeface="Times New Roman"/>
              </a:rPr>
              <a:t>  </a:t>
            </a:r>
            <a:r>
              <a:rPr sz="1800" spc="-10" dirty="0">
                <a:latin typeface="Times New Roman"/>
                <a:cs typeface="Times New Roman"/>
              </a:rPr>
              <a:t>обеспечивающих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6963" y="1680717"/>
            <a:ext cx="56902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41805" algn="l"/>
                <a:tab pos="2615565" algn="l"/>
                <a:tab pos="3435985" algn="l"/>
                <a:tab pos="3970654" algn="l"/>
                <a:tab pos="4676775" algn="l"/>
              </a:tabLst>
            </a:pPr>
            <a:r>
              <a:rPr sz="1800" spc="-10" dirty="0">
                <a:latin typeface="Times New Roman"/>
                <a:cs typeface="Times New Roman"/>
              </a:rPr>
              <a:t>дистанционную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видео-</a:t>
            </a:r>
            <a:r>
              <a:rPr sz="1800" spc="-50" dirty="0">
                <a:latin typeface="Times New Roman"/>
                <a:cs typeface="Times New Roman"/>
              </a:rPr>
              <a:t>,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аудио-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25" dirty="0">
                <a:latin typeface="Times New Roman"/>
                <a:cs typeface="Times New Roman"/>
              </a:rPr>
              <a:t>или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20" dirty="0">
                <a:latin typeface="Times New Roman"/>
                <a:cs typeface="Times New Roman"/>
              </a:rPr>
              <a:t>иную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фиксацию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25938" y="1680717"/>
            <a:ext cx="1188720" cy="56197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 indent="161925">
              <a:lnSpc>
                <a:spcPts val="2060"/>
              </a:lnSpc>
              <a:spcBef>
                <a:spcPts val="250"/>
              </a:spcBef>
            </a:pPr>
            <a:r>
              <a:rPr sz="1800" spc="-10" dirty="0">
                <a:latin typeface="Times New Roman"/>
                <a:cs typeface="Times New Roman"/>
              </a:rPr>
              <a:t>процессов полученной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6963" y="1942845"/>
            <a:ext cx="5317490" cy="56388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>
              <a:lnSpc>
                <a:spcPts val="2080"/>
              </a:lnSpc>
              <a:spcBef>
                <a:spcPts val="235"/>
              </a:spcBef>
              <a:tabLst>
                <a:tab pos="1713864" algn="l"/>
                <a:tab pos="2706370" algn="l"/>
                <a:tab pos="4400550" algn="l"/>
              </a:tabLst>
            </a:pPr>
            <a:r>
              <a:rPr sz="1800" spc="-10" dirty="0">
                <a:latin typeface="Times New Roman"/>
                <a:cs typeface="Times New Roman"/>
              </a:rPr>
              <a:t>производства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работ,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обеспечивать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хранение информации;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6963" y="2730753"/>
            <a:ext cx="6868795" cy="6610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вести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электронный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документооборот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области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охраны</a:t>
            </a:r>
            <a:r>
              <a:rPr sz="1800" spc="-10" dirty="0">
                <a:latin typeface="Times New Roman"/>
                <a:cs typeface="Times New Roman"/>
              </a:rPr>
              <a:t> труда;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12700" marR="5715" indent="342900" algn="just">
              <a:lnSpc>
                <a:spcPct val="110200"/>
              </a:lnSpc>
              <a:spcBef>
                <a:spcPts val="5"/>
              </a:spcBef>
            </a:pPr>
            <a:r>
              <a:rPr sz="1800" dirty="0">
                <a:latin typeface="Times New Roman"/>
                <a:cs typeface="Times New Roman"/>
              </a:rPr>
              <a:t>предоставлять</a:t>
            </a:r>
            <a:r>
              <a:rPr sz="1800" spc="58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дистанционный</a:t>
            </a:r>
            <a:r>
              <a:rPr sz="1800" spc="58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доступ</a:t>
            </a:r>
            <a:r>
              <a:rPr sz="1800" spc="58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к</a:t>
            </a:r>
            <a:r>
              <a:rPr sz="1800" spc="58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наблюдению</a:t>
            </a:r>
            <a:r>
              <a:rPr sz="1800" spc="585" dirty="0">
                <a:latin typeface="Times New Roman"/>
                <a:cs typeface="Times New Roman"/>
              </a:rPr>
              <a:t>  </a:t>
            </a:r>
            <a:r>
              <a:rPr sz="1800" spc="-35" dirty="0">
                <a:latin typeface="Times New Roman"/>
                <a:cs typeface="Times New Roman"/>
              </a:rPr>
              <a:t>за </a:t>
            </a:r>
            <a:r>
              <a:rPr sz="1800" dirty="0">
                <a:latin typeface="Times New Roman"/>
                <a:cs typeface="Times New Roman"/>
              </a:rPr>
              <a:t>безопасным</a:t>
            </a:r>
            <a:r>
              <a:rPr sz="1800" spc="10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производством</a:t>
            </a:r>
            <a:r>
              <a:rPr sz="1800" spc="10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работ,</a:t>
            </a:r>
            <a:r>
              <a:rPr sz="1800" spc="10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а</a:t>
            </a:r>
            <a:r>
              <a:rPr sz="1800" spc="9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также</a:t>
            </a:r>
            <a:r>
              <a:rPr sz="1800" spc="10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к</a:t>
            </a:r>
            <a:r>
              <a:rPr sz="1800" spc="10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базам</a:t>
            </a:r>
            <a:r>
              <a:rPr sz="1800" spc="100" dirty="0">
                <a:latin typeface="Times New Roman"/>
                <a:cs typeface="Times New Roman"/>
              </a:rPr>
              <a:t>  </a:t>
            </a:r>
            <a:r>
              <a:rPr sz="1800" spc="-10" dirty="0">
                <a:latin typeface="Times New Roman"/>
                <a:cs typeface="Times New Roman"/>
              </a:rPr>
              <a:t>электронных </a:t>
            </a:r>
            <a:r>
              <a:rPr sz="1800" dirty="0">
                <a:latin typeface="Times New Roman"/>
                <a:cs typeface="Times New Roman"/>
              </a:rPr>
              <a:t>документов</a:t>
            </a:r>
            <a:r>
              <a:rPr sz="1800" spc="10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работодателя</a:t>
            </a:r>
            <a:r>
              <a:rPr sz="1800" spc="10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9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области</a:t>
            </a:r>
            <a:r>
              <a:rPr sz="1800" spc="11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охраны</a:t>
            </a:r>
            <a:r>
              <a:rPr sz="1800" spc="10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труда</a:t>
            </a:r>
            <a:r>
              <a:rPr sz="1800" spc="105" dirty="0">
                <a:latin typeface="Times New Roman"/>
                <a:cs typeface="Times New Roman"/>
              </a:rPr>
              <a:t>  </a:t>
            </a:r>
            <a:r>
              <a:rPr sz="1800" spc="-10" dirty="0">
                <a:latin typeface="Times New Roman"/>
                <a:cs typeface="Times New Roman"/>
              </a:rPr>
              <a:t>федеральному </a:t>
            </a:r>
            <a:r>
              <a:rPr sz="1800" dirty="0">
                <a:latin typeface="Times New Roman"/>
                <a:cs typeface="Times New Roman"/>
              </a:rPr>
              <a:t>органу</a:t>
            </a:r>
            <a:r>
              <a:rPr sz="1800" spc="1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исполнительной</a:t>
            </a:r>
            <a:r>
              <a:rPr sz="1800" spc="1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власти,</a:t>
            </a:r>
            <a:r>
              <a:rPr sz="1800" spc="1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уполномоченному</a:t>
            </a:r>
            <a:r>
              <a:rPr sz="1800" spc="1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на</a:t>
            </a:r>
            <a:r>
              <a:rPr sz="1800" spc="1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осуществление </a:t>
            </a:r>
            <a:r>
              <a:rPr sz="1800" dirty="0">
                <a:latin typeface="Times New Roman"/>
                <a:cs typeface="Times New Roman"/>
              </a:rPr>
              <a:t>федерального</a:t>
            </a:r>
            <a:r>
              <a:rPr sz="1800" spc="2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государственного</a:t>
            </a:r>
            <a:r>
              <a:rPr sz="1800" spc="229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контроля</a:t>
            </a:r>
            <a:r>
              <a:rPr sz="1800" spc="2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(надзора)</a:t>
            </a:r>
            <a:r>
              <a:rPr sz="1800" spc="229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за</a:t>
            </a:r>
            <a:r>
              <a:rPr sz="1800" spc="2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соблюдением </a:t>
            </a:r>
            <a:r>
              <a:rPr sz="1800" dirty="0">
                <a:latin typeface="Times New Roman"/>
                <a:cs typeface="Times New Roman"/>
              </a:rPr>
              <a:t>трудового</a:t>
            </a:r>
            <a:r>
              <a:rPr sz="1800" spc="3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законодательства</a:t>
            </a:r>
            <a:r>
              <a:rPr sz="1800" spc="3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4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иных</a:t>
            </a:r>
            <a:r>
              <a:rPr sz="1800" spc="409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нормативных</a:t>
            </a:r>
            <a:r>
              <a:rPr sz="1800" spc="4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правовых</a:t>
            </a:r>
            <a:r>
              <a:rPr sz="1800" spc="40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актов, </a:t>
            </a:r>
            <a:r>
              <a:rPr sz="1800" dirty="0">
                <a:latin typeface="Times New Roman"/>
                <a:cs typeface="Times New Roman"/>
              </a:rPr>
              <a:t>содержащих нормы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трудового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права,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его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территориальным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органам </a:t>
            </a:r>
            <a:r>
              <a:rPr sz="1800" dirty="0">
                <a:latin typeface="Times New Roman"/>
                <a:cs typeface="Times New Roman"/>
              </a:rPr>
              <a:t>(государственным</a:t>
            </a:r>
            <a:r>
              <a:rPr sz="1800" spc="42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инспекциям</a:t>
            </a:r>
            <a:r>
              <a:rPr sz="1800" spc="42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труда</a:t>
            </a:r>
            <a:r>
              <a:rPr sz="1800" spc="409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42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субъектах</a:t>
            </a:r>
            <a:r>
              <a:rPr sz="1800" spc="420" dirty="0">
                <a:latin typeface="Times New Roman"/>
                <a:cs typeface="Times New Roman"/>
              </a:rPr>
              <a:t>  </a:t>
            </a:r>
            <a:r>
              <a:rPr sz="1800" spc="-10" dirty="0">
                <a:latin typeface="Times New Roman"/>
                <a:cs typeface="Times New Roman"/>
              </a:rPr>
              <a:t>Российской Федерации).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100">
              <a:latin typeface="Times New Roman"/>
              <a:cs typeface="Times New Roman"/>
            </a:endParaRPr>
          </a:p>
          <a:p>
            <a:pPr marL="12700" marR="5080" indent="342900">
              <a:lnSpc>
                <a:spcPct val="110000"/>
              </a:lnSpc>
              <a:spcBef>
                <a:spcPts val="5"/>
              </a:spcBef>
              <a:tabLst>
                <a:tab pos="1945005" algn="l"/>
                <a:tab pos="2670175" algn="l"/>
                <a:tab pos="3039110" algn="l"/>
                <a:tab pos="4211955" algn="l"/>
                <a:tab pos="4584700" algn="l"/>
                <a:tab pos="5466080" algn="l"/>
                <a:tab pos="5901690" algn="l"/>
              </a:tabLst>
            </a:pPr>
            <a:r>
              <a:rPr sz="1800" b="1" spc="-10" dirty="0">
                <a:latin typeface="Times New Roman"/>
                <a:cs typeface="Times New Roman"/>
              </a:rPr>
              <a:t>Федеральный</a:t>
            </a:r>
            <a:r>
              <a:rPr sz="1800" b="1" dirty="0">
                <a:latin typeface="Times New Roman"/>
                <a:cs typeface="Times New Roman"/>
              </a:rPr>
              <a:t>	</a:t>
            </a:r>
            <a:r>
              <a:rPr sz="1800" b="1" spc="-20" dirty="0">
                <a:latin typeface="Times New Roman"/>
                <a:cs typeface="Times New Roman"/>
              </a:rPr>
              <a:t>закон</a:t>
            </a:r>
            <a:r>
              <a:rPr sz="1800" b="1" dirty="0">
                <a:latin typeface="Times New Roman"/>
                <a:cs typeface="Times New Roman"/>
              </a:rPr>
              <a:t>	</a:t>
            </a:r>
            <a:r>
              <a:rPr sz="1800" b="1" spc="-25" dirty="0">
                <a:latin typeface="Times New Roman"/>
                <a:cs typeface="Times New Roman"/>
              </a:rPr>
              <a:t>от</a:t>
            </a:r>
            <a:r>
              <a:rPr sz="1800" b="1" dirty="0">
                <a:latin typeface="Times New Roman"/>
                <a:cs typeface="Times New Roman"/>
              </a:rPr>
              <a:t>	</a:t>
            </a:r>
            <a:r>
              <a:rPr sz="1800" b="1" spc="-10" dirty="0">
                <a:latin typeface="Times New Roman"/>
                <a:cs typeface="Times New Roman"/>
              </a:rPr>
              <a:t>22.11.2021</a:t>
            </a:r>
            <a:r>
              <a:rPr sz="1800" b="1" dirty="0">
                <a:latin typeface="Times New Roman"/>
                <a:cs typeface="Times New Roman"/>
              </a:rPr>
              <a:t>	</a:t>
            </a:r>
            <a:r>
              <a:rPr sz="1800" b="1" spc="-50" dirty="0">
                <a:latin typeface="Times New Roman"/>
                <a:cs typeface="Times New Roman"/>
              </a:rPr>
              <a:t>№</a:t>
            </a:r>
            <a:r>
              <a:rPr sz="1800" b="1" dirty="0">
                <a:latin typeface="Times New Roman"/>
                <a:cs typeface="Times New Roman"/>
              </a:rPr>
              <a:t>	377-</a:t>
            </a:r>
            <a:r>
              <a:rPr sz="1800" b="1" spc="-25" dirty="0">
                <a:latin typeface="Times New Roman"/>
                <a:cs typeface="Times New Roman"/>
              </a:rPr>
              <a:t>ФЗ</a:t>
            </a:r>
            <a:r>
              <a:rPr sz="1800" b="1" dirty="0">
                <a:latin typeface="Times New Roman"/>
                <a:cs typeface="Times New Roman"/>
              </a:rPr>
              <a:t>	</a:t>
            </a:r>
            <a:r>
              <a:rPr sz="1800" b="1" spc="-25" dirty="0">
                <a:latin typeface="Times New Roman"/>
                <a:cs typeface="Times New Roman"/>
              </a:rPr>
              <a:t>«О</a:t>
            </a:r>
            <a:r>
              <a:rPr sz="1800" b="1" dirty="0">
                <a:latin typeface="Times New Roman"/>
                <a:cs typeface="Times New Roman"/>
              </a:rPr>
              <a:t>	</a:t>
            </a:r>
            <a:r>
              <a:rPr sz="1800" b="1" spc="-10" dirty="0">
                <a:latin typeface="Times New Roman"/>
                <a:cs typeface="Times New Roman"/>
              </a:rPr>
              <a:t>внесении </a:t>
            </a:r>
            <a:r>
              <a:rPr sz="1800" b="1" dirty="0">
                <a:latin typeface="Times New Roman"/>
                <a:cs typeface="Times New Roman"/>
              </a:rPr>
              <a:t>изменений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в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ТК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Times New Roman"/>
                <a:cs typeface="Times New Roman"/>
              </a:rPr>
              <a:t>РФ»:</a:t>
            </a:r>
            <a:endParaRPr sz="1800">
              <a:latin typeface="Times New Roman"/>
              <a:cs typeface="Times New Roman"/>
            </a:endParaRPr>
          </a:p>
          <a:p>
            <a:pPr marL="12700" marR="10160" indent="342900">
              <a:lnSpc>
                <a:spcPct val="110000"/>
              </a:lnSpc>
              <a:spcBef>
                <a:spcPts val="10"/>
              </a:spcBef>
              <a:tabLst>
                <a:tab pos="1455420" algn="l"/>
                <a:tab pos="2160270" algn="l"/>
                <a:tab pos="3851275" algn="l"/>
                <a:tab pos="5887085" algn="l"/>
                <a:tab pos="6259830" algn="l"/>
              </a:tabLst>
            </a:pPr>
            <a:r>
              <a:rPr sz="1800" b="1" spc="-10" dirty="0">
                <a:latin typeface="Times New Roman"/>
                <a:cs typeface="Times New Roman"/>
              </a:rPr>
              <a:t>Статься</a:t>
            </a:r>
            <a:r>
              <a:rPr sz="1800" b="1" dirty="0">
                <a:latin typeface="Times New Roman"/>
                <a:cs typeface="Times New Roman"/>
              </a:rPr>
              <a:t>	</a:t>
            </a:r>
            <a:r>
              <a:rPr sz="1800" b="1" spc="-20" dirty="0">
                <a:latin typeface="Times New Roman"/>
                <a:cs typeface="Times New Roman"/>
              </a:rPr>
              <a:t>22.1.</a:t>
            </a:r>
            <a:r>
              <a:rPr sz="1800" b="1" dirty="0">
                <a:latin typeface="Times New Roman"/>
                <a:cs typeface="Times New Roman"/>
              </a:rPr>
              <a:t>	</a:t>
            </a:r>
            <a:r>
              <a:rPr sz="1800" b="1" spc="-10" dirty="0">
                <a:latin typeface="Times New Roman"/>
                <a:cs typeface="Times New Roman"/>
              </a:rPr>
              <a:t>Электронный</a:t>
            </a:r>
            <a:r>
              <a:rPr sz="1800" b="1" dirty="0">
                <a:latin typeface="Times New Roman"/>
                <a:cs typeface="Times New Roman"/>
              </a:rPr>
              <a:t>	</a:t>
            </a:r>
            <a:r>
              <a:rPr sz="1800" b="1" spc="-10" dirty="0">
                <a:latin typeface="Times New Roman"/>
                <a:cs typeface="Times New Roman"/>
              </a:rPr>
              <a:t>документооборот</a:t>
            </a:r>
            <a:r>
              <a:rPr sz="1800" b="1" dirty="0">
                <a:latin typeface="Times New Roman"/>
                <a:cs typeface="Times New Roman"/>
              </a:rPr>
              <a:t>	</a:t>
            </a:r>
            <a:r>
              <a:rPr sz="1800" b="1" spc="-50" dirty="0">
                <a:latin typeface="Times New Roman"/>
                <a:cs typeface="Times New Roman"/>
              </a:rPr>
              <a:t>в</a:t>
            </a:r>
            <a:r>
              <a:rPr sz="1800" b="1" dirty="0">
                <a:latin typeface="Times New Roman"/>
                <a:cs typeface="Times New Roman"/>
              </a:rPr>
              <a:t>	</a:t>
            </a:r>
            <a:r>
              <a:rPr sz="1800" b="1" spc="-20" dirty="0">
                <a:latin typeface="Times New Roman"/>
                <a:cs typeface="Times New Roman"/>
              </a:rPr>
              <a:t>сфере </a:t>
            </a:r>
            <a:r>
              <a:rPr sz="1800" b="1" dirty="0">
                <a:latin typeface="Times New Roman"/>
                <a:cs typeface="Times New Roman"/>
              </a:rPr>
              <a:t>трудовых</a:t>
            </a:r>
            <a:r>
              <a:rPr sz="1800" b="1" spc="-10" dirty="0">
                <a:latin typeface="Times New Roman"/>
                <a:cs typeface="Times New Roman"/>
              </a:rPr>
              <a:t> отношений.</a:t>
            </a:r>
            <a:endParaRPr sz="1800">
              <a:latin typeface="Times New Roman"/>
              <a:cs typeface="Times New Roman"/>
            </a:endParaRPr>
          </a:p>
          <a:p>
            <a:pPr marL="12700" marR="6350" indent="342900">
              <a:lnSpc>
                <a:spcPts val="2390"/>
              </a:lnSpc>
              <a:spcBef>
                <a:spcPts val="105"/>
              </a:spcBef>
            </a:pPr>
            <a:r>
              <a:rPr sz="1800" b="1" dirty="0">
                <a:latin typeface="Times New Roman"/>
                <a:cs typeface="Times New Roman"/>
              </a:rPr>
              <a:t>Статься</a:t>
            </a:r>
            <a:r>
              <a:rPr sz="1800" b="1" spc="30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22.2.</a:t>
            </a:r>
            <a:r>
              <a:rPr sz="1800" b="1" spc="29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Порядок</a:t>
            </a:r>
            <a:r>
              <a:rPr sz="1800" b="1" spc="30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введения</a:t>
            </a:r>
            <a:r>
              <a:rPr sz="1800" b="1" spc="30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ЭДО</a:t>
            </a:r>
            <a:r>
              <a:rPr sz="1800" b="1" spc="3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и</a:t>
            </a:r>
            <a:r>
              <a:rPr sz="1800" b="1" spc="30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приёма</a:t>
            </a:r>
            <a:r>
              <a:rPr sz="1800" b="1" spc="3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на</a:t>
            </a:r>
            <a:r>
              <a:rPr sz="1800" b="1" spc="30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работу</a:t>
            </a:r>
            <a:r>
              <a:rPr sz="1800" b="1" spc="320" dirty="0">
                <a:latin typeface="Times New Roman"/>
                <a:cs typeface="Times New Roman"/>
              </a:rPr>
              <a:t> </a:t>
            </a:r>
            <a:r>
              <a:rPr sz="1800" b="1" spc="-50" dirty="0">
                <a:latin typeface="Times New Roman"/>
                <a:cs typeface="Times New Roman"/>
              </a:rPr>
              <a:t>к </a:t>
            </a:r>
            <a:r>
              <a:rPr sz="1800" b="1" dirty="0">
                <a:latin typeface="Times New Roman"/>
                <a:cs typeface="Times New Roman"/>
              </a:rPr>
              <a:t>работодателю,</a:t>
            </a:r>
            <a:r>
              <a:rPr sz="1800" b="1" spc="-4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использующему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Times New Roman"/>
                <a:cs typeface="Times New Roman"/>
              </a:rPr>
              <a:t>ЭДО.</a:t>
            </a:r>
            <a:endParaRPr sz="18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  <a:spcBef>
                <a:spcPts val="100"/>
              </a:spcBef>
              <a:tabLst>
                <a:tab pos="1302385" algn="l"/>
                <a:tab pos="1958975" algn="l"/>
                <a:tab pos="3837304" algn="l"/>
                <a:tab pos="5427980" algn="l"/>
                <a:tab pos="5758180" algn="l"/>
              </a:tabLst>
            </a:pPr>
            <a:r>
              <a:rPr sz="1800" b="1" spc="-10" dirty="0">
                <a:latin typeface="Times New Roman"/>
                <a:cs typeface="Times New Roman"/>
              </a:rPr>
              <a:t>Статья</a:t>
            </a:r>
            <a:r>
              <a:rPr sz="1800" b="1" dirty="0">
                <a:latin typeface="Times New Roman"/>
                <a:cs typeface="Times New Roman"/>
              </a:rPr>
              <a:t>	</a:t>
            </a:r>
            <a:r>
              <a:rPr sz="1800" b="1" spc="-10" dirty="0">
                <a:latin typeface="Times New Roman"/>
                <a:cs typeface="Times New Roman"/>
              </a:rPr>
              <a:t>22.3.</a:t>
            </a:r>
            <a:r>
              <a:rPr sz="1800" b="1" dirty="0">
                <a:latin typeface="Times New Roman"/>
                <a:cs typeface="Times New Roman"/>
              </a:rPr>
              <a:t>	</a:t>
            </a:r>
            <a:r>
              <a:rPr sz="1800" b="1" spc="-10" dirty="0">
                <a:latin typeface="Times New Roman"/>
                <a:cs typeface="Times New Roman"/>
              </a:rPr>
              <a:t>Взаимодействие</a:t>
            </a:r>
            <a:r>
              <a:rPr sz="1800" b="1" dirty="0">
                <a:latin typeface="Times New Roman"/>
                <a:cs typeface="Times New Roman"/>
              </a:rPr>
              <a:t>	</a:t>
            </a:r>
            <a:r>
              <a:rPr sz="1800" b="1" spc="-10" dirty="0">
                <a:latin typeface="Times New Roman"/>
                <a:cs typeface="Times New Roman"/>
              </a:rPr>
              <a:t>работодателя</a:t>
            </a:r>
            <a:r>
              <a:rPr sz="1800" b="1" dirty="0">
                <a:latin typeface="Times New Roman"/>
                <a:cs typeface="Times New Roman"/>
              </a:rPr>
              <a:t>	</a:t>
            </a:r>
            <a:r>
              <a:rPr sz="1800" b="1" spc="-50" dirty="0">
                <a:latin typeface="Times New Roman"/>
                <a:cs typeface="Times New Roman"/>
              </a:rPr>
              <a:t>и</a:t>
            </a:r>
            <a:r>
              <a:rPr sz="1800" b="1" dirty="0">
                <a:latin typeface="Times New Roman"/>
                <a:cs typeface="Times New Roman"/>
              </a:rPr>
              <a:t>	</a:t>
            </a:r>
            <a:r>
              <a:rPr sz="1800" b="1" spc="-10" dirty="0">
                <a:latin typeface="Times New Roman"/>
                <a:cs typeface="Times New Roman"/>
              </a:rPr>
              <a:t>работника</a:t>
            </a:r>
            <a:endParaRPr sz="1800">
              <a:latin typeface="Times New Roman"/>
              <a:cs typeface="Times New Roman"/>
            </a:endParaRPr>
          </a:p>
          <a:p>
            <a:pPr marL="355600" marR="4924425" indent="-342900">
              <a:lnSpc>
                <a:spcPct val="108900"/>
              </a:lnSpc>
              <a:spcBef>
                <a:spcPts val="20"/>
              </a:spcBef>
            </a:pPr>
            <a:r>
              <a:rPr sz="1800" b="1" dirty="0">
                <a:latin typeface="Times New Roman"/>
                <a:cs typeface="Times New Roman"/>
              </a:rPr>
              <a:t>посредством</a:t>
            </a:r>
            <a:r>
              <a:rPr sz="1800" b="1" spc="-65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Times New Roman"/>
                <a:cs typeface="Times New Roman"/>
              </a:rPr>
              <a:t>ЭДО. </a:t>
            </a:r>
            <a:r>
              <a:rPr sz="1800" b="1" dirty="0">
                <a:latin typeface="Times New Roman"/>
                <a:cs typeface="Times New Roman"/>
              </a:rPr>
              <a:t>Запрет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на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ЭДО:</a:t>
            </a:r>
            <a:endParaRPr sz="18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  <a:spcBef>
                <a:spcPts val="215"/>
              </a:spcBef>
            </a:pPr>
            <a:r>
              <a:rPr sz="1800" dirty="0">
                <a:latin typeface="Times New Roman"/>
                <a:cs typeface="Times New Roman"/>
              </a:rPr>
              <a:t>-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акт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НС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на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производстве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по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установленной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форме;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6963" y="9313874"/>
            <a:ext cx="3854450" cy="9340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42900">
              <a:lnSpc>
                <a:spcPct val="110600"/>
              </a:lnSpc>
              <a:spcBef>
                <a:spcPts val="100"/>
              </a:spcBef>
              <a:buChar char="-"/>
              <a:tabLst>
                <a:tab pos="707390" algn="l"/>
                <a:tab pos="708025" algn="l"/>
                <a:tab pos="2118360" algn="l"/>
              </a:tabLst>
            </a:pPr>
            <a:r>
              <a:rPr sz="1800" spc="-10" dirty="0">
                <a:latin typeface="Times New Roman"/>
                <a:cs typeface="Times New Roman"/>
              </a:rPr>
              <a:t>документы,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подтверждающие инструктажей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по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охране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труда;</a:t>
            </a:r>
            <a:endParaRPr sz="1800">
              <a:latin typeface="Times New Roman"/>
              <a:cs typeface="Times New Roman"/>
            </a:endParaRPr>
          </a:p>
          <a:p>
            <a:pPr marL="489584" indent="-134620">
              <a:lnSpc>
                <a:spcPct val="100000"/>
              </a:lnSpc>
              <a:spcBef>
                <a:spcPts val="215"/>
              </a:spcBef>
              <a:buChar char="-"/>
              <a:tabLst>
                <a:tab pos="490220" algn="l"/>
              </a:tabLst>
            </a:pPr>
            <a:r>
              <a:rPr sz="1800" dirty="0">
                <a:latin typeface="Times New Roman"/>
                <a:cs typeface="Times New Roman"/>
              </a:rPr>
              <a:t>некоторые</a:t>
            </a:r>
            <a:r>
              <a:rPr sz="1800" spc="-1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кадровые</a:t>
            </a:r>
            <a:r>
              <a:rPr sz="1800" spc="-1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документы.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51633" y="9342831"/>
            <a:ext cx="27609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88135" algn="l"/>
              </a:tabLst>
            </a:pPr>
            <a:r>
              <a:rPr sz="1800" spc="-10" dirty="0">
                <a:latin typeface="Times New Roman"/>
                <a:cs typeface="Times New Roman"/>
              </a:rPr>
              <a:t>прохождение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работником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963" y="330200"/>
            <a:ext cx="6865620" cy="5790565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8890" indent="342900">
              <a:lnSpc>
                <a:spcPts val="2080"/>
              </a:lnSpc>
              <a:spcBef>
                <a:spcPts val="235"/>
              </a:spcBef>
            </a:pPr>
            <a:r>
              <a:rPr sz="1800" b="1" dirty="0">
                <a:latin typeface="Times New Roman"/>
                <a:cs typeface="Times New Roman"/>
              </a:rPr>
              <a:t>Статья</a:t>
            </a:r>
            <a:r>
              <a:rPr sz="1800" b="1" spc="2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215.</a:t>
            </a:r>
            <a:r>
              <a:rPr sz="1800" b="1" spc="22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Обязанности</a:t>
            </a:r>
            <a:r>
              <a:rPr sz="1800" b="1" spc="2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работника</a:t>
            </a:r>
            <a:r>
              <a:rPr sz="1800" b="1" spc="22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в</a:t>
            </a:r>
            <a:r>
              <a:rPr sz="1800" b="1" spc="2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области</a:t>
            </a:r>
            <a:r>
              <a:rPr sz="1800" b="1" spc="2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охраны</a:t>
            </a:r>
            <a:r>
              <a:rPr sz="1800" b="1" spc="21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труда </a:t>
            </a:r>
            <a:r>
              <a:rPr sz="1800" b="1" dirty="0">
                <a:latin typeface="Times New Roman"/>
                <a:cs typeface="Times New Roman"/>
              </a:rPr>
              <a:t>(взамен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ст.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Times New Roman"/>
                <a:cs typeface="Times New Roman"/>
              </a:rPr>
              <a:t>214)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Работник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обязан:</a:t>
            </a:r>
            <a:endParaRPr sz="1800">
              <a:latin typeface="Times New Roman"/>
              <a:cs typeface="Times New Roman"/>
            </a:endParaRPr>
          </a:p>
          <a:p>
            <a:pPr marL="584200" indent="-229235">
              <a:lnSpc>
                <a:spcPct val="100000"/>
              </a:lnSpc>
              <a:spcBef>
                <a:spcPts val="1105"/>
              </a:spcBef>
              <a:buAutoNum type="arabicParenR"/>
              <a:tabLst>
                <a:tab pos="584835" algn="l"/>
              </a:tabLst>
            </a:pPr>
            <a:r>
              <a:rPr sz="1800" dirty="0">
                <a:latin typeface="Times New Roman"/>
                <a:cs typeface="Times New Roman"/>
              </a:rPr>
              <a:t>соблюдать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требования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охраны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труда;</a:t>
            </a:r>
            <a:endParaRPr sz="1800">
              <a:latin typeface="Times New Roman"/>
              <a:cs typeface="Times New Roman"/>
            </a:endParaRPr>
          </a:p>
          <a:p>
            <a:pPr marL="584200" marR="6985" indent="-229235">
              <a:lnSpc>
                <a:spcPts val="2060"/>
              </a:lnSpc>
              <a:spcBef>
                <a:spcPts val="1270"/>
              </a:spcBef>
              <a:buAutoNum type="arabicParenR"/>
              <a:tabLst>
                <a:tab pos="584835" algn="l"/>
                <a:tab pos="1859280" algn="l"/>
                <a:tab pos="3408045" algn="l"/>
                <a:tab pos="5434330" algn="l"/>
              </a:tabLst>
            </a:pPr>
            <a:r>
              <a:rPr sz="1800" spc="-10" dirty="0">
                <a:latin typeface="Times New Roman"/>
                <a:cs typeface="Times New Roman"/>
              </a:rPr>
              <a:t>правильно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использовать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производственное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оборудование, инструменты,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сырье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материалы,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применять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технологию;</a:t>
            </a:r>
            <a:endParaRPr sz="1800">
              <a:latin typeface="Times New Roman"/>
              <a:cs typeface="Times New Roman"/>
            </a:endParaRPr>
          </a:p>
          <a:p>
            <a:pPr marL="584200" marR="5080" indent="-229235">
              <a:lnSpc>
                <a:spcPts val="2060"/>
              </a:lnSpc>
              <a:spcBef>
                <a:spcPts val="1220"/>
              </a:spcBef>
              <a:buAutoNum type="arabicParenR"/>
              <a:tabLst>
                <a:tab pos="584835" algn="l"/>
                <a:tab pos="1555115" algn="l"/>
                <a:tab pos="1957070" algn="l"/>
                <a:tab pos="3548379" algn="l"/>
                <a:tab pos="5154930" algn="l"/>
                <a:tab pos="6729730" algn="l"/>
              </a:tabLst>
            </a:pPr>
            <a:r>
              <a:rPr sz="1800" spc="-10" dirty="0">
                <a:latin typeface="Times New Roman"/>
                <a:cs typeface="Times New Roman"/>
              </a:rPr>
              <a:t>следить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25" dirty="0">
                <a:latin typeface="Times New Roman"/>
                <a:cs typeface="Times New Roman"/>
              </a:rPr>
              <a:t>за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исправностью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используемых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оборудования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50" dirty="0">
                <a:latin typeface="Times New Roman"/>
                <a:cs typeface="Times New Roman"/>
              </a:rPr>
              <a:t>и </a:t>
            </a:r>
            <a:r>
              <a:rPr sz="1800" spc="-10" dirty="0">
                <a:latin typeface="Times New Roman"/>
                <a:cs typeface="Times New Roman"/>
              </a:rPr>
              <a:t>инструментов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пределах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выполнения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своей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трудовой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функции;</a:t>
            </a:r>
            <a:endParaRPr sz="1800">
              <a:latin typeface="Times New Roman"/>
              <a:cs typeface="Times New Roman"/>
            </a:endParaRPr>
          </a:p>
          <a:p>
            <a:pPr marL="584200" marR="5715" indent="-229235">
              <a:lnSpc>
                <a:spcPts val="2060"/>
              </a:lnSpc>
              <a:spcBef>
                <a:spcPts val="1220"/>
              </a:spcBef>
              <a:buAutoNum type="arabicParenR"/>
              <a:tabLst>
                <a:tab pos="584835" algn="l"/>
              </a:tabLst>
            </a:pPr>
            <a:r>
              <a:rPr sz="1800" dirty="0">
                <a:latin typeface="Times New Roman"/>
                <a:cs typeface="Times New Roman"/>
              </a:rPr>
              <a:t>использовать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правильно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применять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средства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индивидуальной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коллективной защиты;</a:t>
            </a:r>
            <a:endParaRPr sz="1800">
              <a:latin typeface="Times New Roman"/>
              <a:cs typeface="Times New Roman"/>
            </a:endParaRPr>
          </a:p>
          <a:p>
            <a:pPr marL="584200" marR="5080" indent="-229235" algn="just">
              <a:lnSpc>
                <a:spcPct val="95800"/>
              </a:lnSpc>
              <a:spcBef>
                <a:spcPts val="1160"/>
              </a:spcBef>
              <a:buAutoNum type="arabicParenR"/>
              <a:tabLst>
                <a:tab pos="584835" algn="l"/>
              </a:tabLst>
            </a:pPr>
            <a:r>
              <a:rPr sz="1800" dirty="0">
                <a:latin typeface="Times New Roman"/>
                <a:cs typeface="Times New Roman"/>
              </a:rPr>
              <a:t>проходить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установленном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порядке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обучение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по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охране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труда,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28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том</a:t>
            </a:r>
            <a:r>
              <a:rPr sz="1800" spc="28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числе</a:t>
            </a:r>
            <a:r>
              <a:rPr sz="1800" spc="28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обучение</a:t>
            </a:r>
            <a:r>
              <a:rPr sz="1800" spc="29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безопасным</a:t>
            </a:r>
            <a:r>
              <a:rPr sz="1800" spc="29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методам</a:t>
            </a:r>
            <a:r>
              <a:rPr sz="1800" spc="29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285" dirty="0">
                <a:latin typeface="Times New Roman"/>
                <a:cs typeface="Times New Roman"/>
              </a:rPr>
              <a:t>  </a:t>
            </a:r>
            <a:r>
              <a:rPr sz="1800" spc="-10" dirty="0">
                <a:latin typeface="Times New Roman"/>
                <a:cs typeface="Times New Roman"/>
              </a:rPr>
              <a:t>приемам </a:t>
            </a:r>
            <a:r>
              <a:rPr sz="1800" dirty="0">
                <a:latin typeface="Times New Roman"/>
                <a:cs typeface="Times New Roman"/>
              </a:rPr>
              <a:t>выполнения</a:t>
            </a:r>
            <a:r>
              <a:rPr sz="1800" spc="11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работ,</a:t>
            </a:r>
            <a:r>
              <a:rPr sz="1800" spc="114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обучение</a:t>
            </a:r>
            <a:r>
              <a:rPr sz="1800" spc="11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по</a:t>
            </a:r>
            <a:r>
              <a:rPr sz="1800" spc="11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оказанию</a:t>
            </a:r>
            <a:r>
              <a:rPr sz="1800" spc="10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первой</a:t>
            </a:r>
            <a:r>
              <a:rPr sz="1800" spc="105" dirty="0">
                <a:latin typeface="Times New Roman"/>
                <a:cs typeface="Times New Roman"/>
              </a:rPr>
              <a:t>  </a:t>
            </a:r>
            <a:r>
              <a:rPr sz="1800" spc="-10" dirty="0">
                <a:latin typeface="Times New Roman"/>
                <a:cs typeface="Times New Roman"/>
              </a:rPr>
              <a:t>помощи </a:t>
            </a:r>
            <a:r>
              <a:rPr sz="1800" dirty="0">
                <a:latin typeface="Times New Roman"/>
                <a:cs typeface="Times New Roman"/>
              </a:rPr>
              <a:t>пострадавшим</a:t>
            </a:r>
            <a:r>
              <a:rPr sz="1800" spc="3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на</a:t>
            </a:r>
            <a:r>
              <a:rPr sz="1800" spc="4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производстве,</a:t>
            </a:r>
            <a:r>
              <a:rPr sz="1800" spc="409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обучение</a:t>
            </a:r>
            <a:r>
              <a:rPr sz="1800" spc="409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по</a:t>
            </a:r>
            <a:r>
              <a:rPr sz="1800" spc="38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использованию </a:t>
            </a:r>
            <a:r>
              <a:rPr sz="1800" dirty="0">
                <a:latin typeface="Times New Roman"/>
                <a:cs typeface="Times New Roman"/>
              </a:rPr>
              <a:t>(применению)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средств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индивидуальной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защиты,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инструктаж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по </a:t>
            </a:r>
            <a:r>
              <a:rPr sz="1800" dirty="0">
                <a:latin typeface="Times New Roman"/>
                <a:cs typeface="Times New Roman"/>
              </a:rPr>
              <a:t>охране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труда,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стажировку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на рабочем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месте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(для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определенных </a:t>
            </a:r>
            <a:r>
              <a:rPr sz="1800" dirty="0">
                <a:latin typeface="Times New Roman"/>
                <a:cs typeface="Times New Roman"/>
              </a:rPr>
              <a:t>категорий</a:t>
            </a:r>
            <a:r>
              <a:rPr sz="1800" spc="1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работников)</a:t>
            </a:r>
            <a:r>
              <a:rPr sz="1800" spc="20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1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проверку</a:t>
            </a:r>
            <a:r>
              <a:rPr sz="1800" spc="20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знания</a:t>
            </a:r>
            <a:r>
              <a:rPr sz="1800" spc="1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требований</a:t>
            </a:r>
            <a:r>
              <a:rPr sz="1800" spc="19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охраны труда;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9863" y="6235064"/>
            <a:ext cx="6521450" cy="56388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241300" marR="5080" indent="-229235">
              <a:lnSpc>
                <a:spcPts val="2080"/>
              </a:lnSpc>
              <a:spcBef>
                <a:spcPts val="235"/>
              </a:spcBef>
              <a:tabLst>
                <a:tab pos="2340610" algn="l"/>
                <a:tab pos="3743325" algn="l"/>
                <a:tab pos="4281170" algn="l"/>
                <a:tab pos="5875655" algn="l"/>
              </a:tabLst>
            </a:pPr>
            <a:r>
              <a:rPr sz="1800" spc="-10" dirty="0">
                <a:latin typeface="Times New Roman"/>
                <a:cs typeface="Times New Roman"/>
              </a:rPr>
              <a:t>6)</a:t>
            </a:r>
            <a:r>
              <a:rPr sz="1800" spc="-15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незамедлительно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поставить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50" dirty="0">
                <a:latin typeface="Times New Roman"/>
                <a:cs typeface="Times New Roman"/>
              </a:rPr>
              <a:t>в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известность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своего непосредственного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73518" y="6498716"/>
            <a:ext cx="38392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29130" algn="l"/>
                <a:tab pos="2623820" algn="l"/>
              </a:tabLst>
            </a:pPr>
            <a:r>
              <a:rPr sz="1800" spc="-10" dirty="0">
                <a:latin typeface="Times New Roman"/>
                <a:cs typeface="Times New Roman"/>
              </a:rPr>
              <a:t>руководителя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50" dirty="0">
                <a:latin typeface="Times New Roman"/>
                <a:cs typeface="Times New Roman"/>
              </a:rPr>
              <a:t>о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выявленных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9863" y="6760844"/>
            <a:ext cx="6524625" cy="3345179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241300" marR="5080" algn="just">
              <a:lnSpc>
                <a:spcPct val="95900"/>
              </a:lnSpc>
              <a:spcBef>
                <a:spcPts val="185"/>
              </a:spcBef>
            </a:pPr>
            <a:r>
              <a:rPr sz="1800" dirty="0">
                <a:latin typeface="Times New Roman"/>
                <a:cs typeface="Times New Roman"/>
              </a:rPr>
              <a:t>неисправностях</a:t>
            </a:r>
            <a:r>
              <a:rPr sz="1800" spc="3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используемых</a:t>
            </a:r>
            <a:r>
              <a:rPr sz="1800" spc="3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оборудования</a:t>
            </a:r>
            <a:r>
              <a:rPr sz="1800" spc="3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3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инструментов, </a:t>
            </a:r>
            <a:r>
              <a:rPr sz="1800" dirty="0">
                <a:latin typeface="Times New Roman"/>
                <a:cs typeface="Times New Roman"/>
              </a:rPr>
              <a:t>нарушениях</a:t>
            </a:r>
            <a:r>
              <a:rPr sz="1800" spc="470" dirty="0">
                <a:latin typeface="Times New Roman"/>
                <a:cs typeface="Times New Roman"/>
              </a:rPr>
              <a:t>   </a:t>
            </a:r>
            <a:r>
              <a:rPr sz="1800" dirty="0">
                <a:latin typeface="Times New Roman"/>
                <a:cs typeface="Times New Roman"/>
              </a:rPr>
              <a:t>применяемой</a:t>
            </a:r>
            <a:r>
              <a:rPr sz="1800" spc="480" dirty="0">
                <a:latin typeface="Times New Roman"/>
                <a:cs typeface="Times New Roman"/>
              </a:rPr>
              <a:t>   </a:t>
            </a:r>
            <a:r>
              <a:rPr sz="1800" dirty="0">
                <a:latin typeface="Times New Roman"/>
                <a:cs typeface="Times New Roman"/>
              </a:rPr>
              <a:t>технологии,</a:t>
            </a:r>
            <a:r>
              <a:rPr sz="1800" spc="480" dirty="0">
                <a:latin typeface="Times New Roman"/>
                <a:cs typeface="Times New Roman"/>
              </a:rPr>
              <a:t>   </a:t>
            </a:r>
            <a:r>
              <a:rPr sz="1800" spc="-10" dirty="0">
                <a:latin typeface="Times New Roman"/>
                <a:cs typeface="Times New Roman"/>
              </a:rPr>
              <a:t>несоответствии </a:t>
            </a:r>
            <a:r>
              <a:rPr sz="1800" dirty="0">
                <a:latin typeface="Times New Roman"/>
                <a:cs typeface="Times New Roman"/>
              </a:rPr>
              <a:t>используемых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сырья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материалов,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приостановить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работу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до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их </a:t>
            </a:r>
            <a:r>
              <a:rPr sz="1800" spc="-10" dirty="0">
                <a:latin typeface="Times New Roman"/>
                <a:cs typeface="Times New Roman"/>
              </a:rPr>
              <a:t>устранения;</a:t>
            </a:r>
            <a:endParaRPr sz="1800">
              <a:latin typeface="Times New Roman"/>
              <a:cs typeface="Times New Roman"/>
            </a:endParaRPr>
          </a:p>
          <a:p>
            <a:pPr marL="241300" marR="6350" indent="-229235" algn="just">
              <a:lnSpc>
                <a:spcPct val="95900"/>
              </a:lnSpc>
              <a:spcBef>
                <a:spcPts val="1200"/>
              </a:spcBef>
            </a:pPr>
            <a:r>
              <a:rPr sz="1800" spc="-60" dirty="0">
                <a:latin typeface="Times New Roman"/>
                <a:cs typeface="Times New Roman"/>
              </a:rPr>
              <a:t>7)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немедленно</a:t>
            </a:r>
            <a:r>
              <a:rPr sz="1800" spc="350" dirty="0">
                <a:latin typeface="Times New Roman"/>
                <a:cs typeface="Times New Roman"/>
              </a:rPr>
              <a:t>   </a:t>
            </a:r>
            <a:r>
              <a:rPr sz="1800" dirty="0">
                <a:latin typeface="Times New Roman"/>
                <a:cs typeface="Times New Roman"/>
              </a:rPr>
              <a:t>извещать</a:t>
            </a:r>
            <a:r>
              <a:rPr sz="1800" spc="390" dirty="0">
                <a:latin typeface="Times New Roman"/>
                <a:cs typeface="Times New Roman"/>
              </a:rPr>
              <a:t>   </a:t>
            </a:r>
            <a:r>
              <a:rPr sz="1800" dirty="0">
                <a:latin typeface="Times New Roman"/>
                <a:cs typeface="Times New Roman"/>
              </a:rPr>
              <a:t>своего</a:t>
            </a:r>
            <a:r>
              <a:rPr sz="1800" spc="390" dirty="0">
                <a:latin typeface="Times New Roman"/>
                <a:cs typeface="Times New Roman"/>
              </a:rPr>
              <a:t>   </a:t>
            </a:r>
            <a:r>
              <a:rPr sz="1800" dirty="0">
                <a:latin typeface="Times New Roman"/>
                <a:cs typeface="Times New Roman"/>
              </a:rPr>
              <a:t>непосредственного</a:t>
            </a:r>
            <a:r>
              <a:rPr sz="1800" spc="390" dirty="0">
                <a:latin typeface="Times New Roman"/>
                <a:cs typeface="Times New Roman"/>
              </a:rPr>
              <a:t>   </a:t>
            </a:r>
            <a:r>
              <a:rPr sz="1800" spc="-25" dirty="0">
                <a:latin typeface="Times New Roman"/>
                <a:cs typeface="Times New Roman"/>
              </a:rPr>
              <a:t>или </a:t>
            </a:r>
            <a:r>
              <a:rPr sz="1800" dirty="0">
                <a:latin typeface="Times New Roman"/>
                <a:cs typeface="Times New Roman"/>
              </a:rPr>
              <a:t>вышестоящего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руководителя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любой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известной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ему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ситуации, </a:t>
            </a:r>
            <a:r>
              <a:rPr sz="1800" dirty="0">
                <a:latin typeface="Times New Roman"/>
                <a:cs typeface="Times New Roman"/>
              </a:rPr>
              <a:t>угрожающей</a:t>
            </a:r>
            <a:r>
              <a:rPr sz="1800" spc="45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жизни</a:t>
            </a:r>
            <a:r>
              <a:rPr sz="1800" spc="45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46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здоровью</a:t>
            </a:r>
            <a:r>
              <a:rPr sz="1800" spc="45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людей,</a:t>
            </a:r>
            <a:r>
              <a:rPr sz="1800" spc="459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о</a:t>
            </a:r>
            <a:r>
              <a:rPr sz="1800" spc="455" dirty="0">
                <a:latin typeface="Times New Roman"/>
                <a:cs typeface="Times New Roman"/>
              </a:rPr>
              <a:t>  </a:t>
            </a:r>
            <a:r>
              <a:rPr sz="1800" spc="-10" dirty="0">
                <a:latin typeface="Times New Roman"/>
                <a:cs typeface="Times New Roman"/>
              </a:rPr>
              <a:t>нарушении </a:t>
            </a:r>
            <a:r>
              <a:rPr sz="1800" dirty="0">
                <a:latin typeface="Times New Roman"/>
                <a:cs typeface="Times New Roman"/>
              </a:rPr>
              <a:t>работниками</a:t>
            </a:r>
            <a:r>
              <a:rPr sz="1800" spc="380" dirty="0">
                <a:latin typeface="Times New Roman"/>
                <a:cs typeface="Times New Roman"/>
              </a:rPr>
              <a:t>  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385" dirty="0">
                <a:latin typeface="Times New Roman"/>
                <a:cs typeface="Times New Roman"/>
              </a:rPr>
              <a:t>   </a:t>
            </a:r>
            <a:r>
              <a:rPr sz="1800" dirty="0">
                <a:latin typeface="Times New Roman"/>
                <a:cs typeface="Times New Roman"/>
              </a:rPr>
              <a:t>другими</a:t>
            </a:r>
            <a:r>
              <a:rPr sz="1800" spc="385" dirty="0">
                <a:latin typeface="Times New Roman"/>
                <a:cs typeface="Times New Roman"/>
              </a:rPr>
              <a:t>   </a:t>
            </a:r>
            <a:r>
              <a:rPr sz="1800" dirty="0">
                <a:latin typeface="Times New Roman"/>
                <a:cs typeface="Times New Roman"/>
              </a:rPr>
              <a:t>лицами,</a:t>
            </a:r>
            <a:r>
              <a:rPr sz="1800" spc="380" dirty="0">
                <a:latin typeface="Times New Roman"/>
                <a:cs typeface="Times New Roman"/>
              </a:rPr>
              <a:t>   </a:t>
            </a:r>
            <a:r>
              <a:rPr sz="1800" dirty="0">
                <a:latin typeface="Times New Roman"/>
                <a:cs typeface="Times New Roman"/>
              </a:rPr>
              <a:t>участвующими</a:t>
            </a:r>
            <a:r>
              <a:rPr sz="1800" spc="385" dirty="0">
                <a:latin typeface="Times New Roman"/>
                <a:cs typeface="Times New Roman"/>
              </a:rPr>
              <a:t>   </a:t>
            </a:r>
            <a:r>
              <a:rPr sz="1800" spc="-50" dirty="0">
                <a:latin typeface="Times New Roman"/>
                <a:cs typeface="Times New Roman"/>
              </a:rPr>
              <a:t>в </a:t>
            </a:r>
            <a:r>
              <a:rPr sz="1800" dirty="0">
                <a:latin typeface="Times New Roman"/>
                <a:cs typeface="Times New Roman"/>
              </a:rPr>
              <a:t>производственной</a:t>
            </a:r>
            <a:r>
              <a:rPr sz="1800" spc="4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деятельности</a:t>
            </a:r>
            <a:r>
              <a:rPr sz="1800" spc="43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работодателя,</a:t>
            </a:r>
            <a:r>
              <a:rPr sz="1800" spc="4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указанными</a:t>
            </a:r>
            <a:r>
              <a:rPr sz="1800" spc="420" dirty="0">
                <a:latin typeface="Times New Roman"/>
                <a:cs typeface="Times New Roman"/>
              </a:rPr>
              <a:t> </a:t>
            </a:r>
            <a:r>
              <a:rPr sz="1800" spc="-60" dirty="0">
                <a:latin typeface="Times New Roman"/>
                <a:cs typeface="Times New Roman"/>
              </a:rPr>
              <a:t>в </a:t>
            </a:r>
            <a:r>
              <a:rPr sz="1800" dirty="0">
                <a:latin typeface="Times New Roman"/>
                <a:cs typeface="Times New Roman"/>
              </a:rPr>
              <a:t>части</a:t>
            </a:r>
            <a:r>
              <a:rPr sz="1800" spc="15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второй</a:t>
            </a:r>
            <a:r>
              <a:rPr sz="1800" spc="14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статьи</a:t>
            </a:r>
            <a:r>
              <a:rPr sz="1800" spc="14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227</a:t>
            </a:r>
            <a:r>
              <a:rPr sz="1800" spc="15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настоящего</a:t>
            </a:r>
            <a:r>
              <a:rPr sz="1800" spc="14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Кодекса,</a:t>
            </a:r>
            <a:r>
              <a:rPr sz="1800" spc="150" dirty="0">
                <a:latin typeface="Times New Roman"/>
                <a:cs typeface="Times New Roman"/>
              </a:rPr>
              <a:t>  </a:t>
            </a:r>
            <a:r>
              <a:rPr sz="1800" spc="-10" dirty="0">
                <a:latin typeface="Times New Roman"/>
                <a:cs typeface="Times New Roman"/>
              </a:rPr>
              <a:t>требований </a:t>
            </a:r>
            <a:r>
              <a:rPr sz="1800" dirty="0">
                <a:latin typeface="Times New Roman"/>
                <a:cs typeface="Times New Roman"/>
              </a:rPr>
              <a:t>охраны</a:t>
            </a:r>
            <a:r>
              <a:rPr sz="1800" spc="4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труда,</a:t>
            </a:r>
            <a:r>
              <a:rPr sz="1800" spc="4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</a:t>
            </a:r>
            <a:r>
              <a:rPr sz="1800" spc="4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каждом</a:t>
            </a:r>
            <a:r>
              <a:rPr sz="1800" spc="4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известном</a:t>
            </a:r>
            <a:r>
              <a:rPr sz="1800" spc="4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ему</a:t>
            </a:r>
            <a:r>
              <a:rPr sz="1800" spc="4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несчастном</a:t>
            </a:r>
            <a:r>
              <a:rPr sz="1800" spc="484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случае, </a:t>
            </a:r>
            <a:r>
              <a:rPr sz="1800" dirty="0">
                <a:latin typeface="Times New Roman"/>
                <a:cs typeface="Times New Roman"/>
              </a:rPr>
              <a:t>происшедшем</a:t>
            </a:r>
            <a:r>
              <a:rPr sz="1800" spc="2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на</a:t>
            </a:r>
            <a:r>
              <a:rPr sz="1800" spc="2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производстве,</a:t>
            </a:r>
            <a:r>
              <a:rPr sz="1800" spc="2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или</a:t>
            </a:r>
            <a:r>
              <a:rPr sz="1800" spc="2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об</a:t>
            </a:r>
            <a:r>
              <a:rPr sz="1800" spc="2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ухудшении</a:t>
            </a:r>
            <a:r>
              <a:rPr sz="1800" spc="26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состояния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9863" y="325627"/>
            <a:ext cx="6521450" cy="826135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241300" marR="6985">
              <a:lnSpc>
                <a:spcPts val="2080"/>
              </a:lnSpc>
              <a:spcBef>
                <a:spcPts val="235"/>
              </a:spcBef>
              <a:tabLst>
                <a:tab pos="1078865" algn="l"/>
                <a:tab pos="2204720" algn="l"/>
                <a:tab pos="2515235" algn="l"/>
                <a:tab pos="3077210" algn="l"/>
                <a:tab pos="3835400" algn="l"/>
                <a:tab pos="4152265" algn="l"/>
                <a:tab pos="5500370" algn="l"/>
              </a:tabLst>
            </a:pPr>
            <a:r>
              <a:rPr sz="1800" spc="-10" dirty="0">
                <a:latin typeface="Times New Roman"/>
                <a:cs typeface="Times New Roman"/>
              </a:rPr>
              <a:t>своего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здоровья,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50" dirty="0">
                <a:latin typeface="Times New Roman"/>
                <a:cs typeface="Times New Roman"/>
              </a:rPr>
              <a:t>в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25" dirty="0">
                <a:latin typeface="Times New Roman"/>
                <a:cs typeface="Times New Roman"/>
              </a:rPr>
              <a:t>том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числе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50" dirty="0">
                <a:latin typeface="Times New Roman"/>
                <a:cs typeface="Times New Roman"/>
              </a:rPr>
              <a:t>о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проявлении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признаков </a:t>
            </a:r>
            <a:r>
              <a:rPr sz="1800" dirty="0">
                <a:latin typeface="Times New Roman"/>
                <a:cs typeface="Times New Roman"/>
              </a:rPr>
              <a:t>профессионального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заболевания,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острого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отравления;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ts val="2005"/>
              </a:lnSpc>
              <a:tabLst>
                <a:tab pos="476884" algn="l"/>
                <a:tab pos="1426210" algn="l"/>
                <a:tab pos="4401185" algn="l"/>
              </a:tabLst>
            </a:pPr>
            <a:r>
              <a:rPr sz="1800" spc="-10" dirty="0">
                <a:latin typeface="Times New Roman"/>
                <a:cs typeface="Times New Roman"/>
              </a:rPr>
              <a:t>8)</a:t>
            </a:r>
            <a:r>
              <a:rPr sz="1800" spc="-150" dirty="0">
                <a:latin typeface="Times New Roman"/>
                <a:cs typeface="Times New Roman"/>
              </a:rPr>
              <a:t> </a:t>
            </a:r>
            <a:r>
              <a:rPr sz="1800" spc="-50" dirty="0">
                <a:latin typeface="Times New Roman"/>
                <a:cs typeface="Times New Roman"/>
              </a:rPr>
              <a:t>в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случаях,</a:t>
            </a:r>
            <a:r>
              <a:rPr sz="1800" dirty="0">
                <a:latin typeface="Times New Roman"/>
                <a:cs typeface="Times New Roman"/>
              </a:rPr>
              <a:t>	предусмотренных</a:t>
            </a:r>
            <a:r>
              <a:rPr sz="1800" spc="3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трудовым</a:t>
            </a:r>
            <a:r>
              <a:rPr sz="1800" dirty="0">
                <a:latin typeface="Times New Roman"/>
                <a:cs typeface="Times New Roman"/>
              </a:rPr>
              <a:t>	законодательством</a:t>
            </a:r>
            <a:r>
              <a:rPr sz="1800" spc="335" dirty="0">
                <a:latin typeface="Times New Roman"/>
                <a:cs typeface="Times New Roman"/>
              </a:rPr>
              <a:t> </a:t>
            </a:r>
            <a:r>
              <a:rPr sz="1800" spc="-50" dirty="0">
                <a:latin typeface="Times New Roman"/>
                <a:cs typeface="Times New Roman"/>
              </a:rPr>
              <a:t>и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8768" y="1127505"/>
            <a:ext cx="4688205" cy="629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00"/>
              </a:spcBef>
              <a:tabLst>
                <a:tab pos="911860" algn="l"/>
                <a:tab pos="1081405" algn="l"/>
                <a:tab pos="2491105" algn="l"/>
                <a:tab pos="2615565" algn="l"/>
                <a:tab pos="3514725" algn="l"/>
                <a:tab pos="3938270" algn="l"/>
              </a:tabLst>
            </a:pPr>
            <a:r>
              <a:rPr sz="1800" spc="-10" dirty="0">
                <a:latin typeface="Times New Roman"/>
                <a:cs typeface="Times New Roman"/>
              </a:rPr>
              <a:t>иными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нормативными</a:t>
            </a:r>
            <a:r>
              <a:rPr sz="1800" dirty="0">
                <a:latin typeface="Times New Roman"/>
                <a:cs typeface="Times New Roman"/>
              </a:rPr>
              <a:t>		</a:t>
            </a:r>
            <a:r>
              <a:rPr sz="1800" spc="-10" dirty="0">
                <a:latin typeface="Times New Roman"/>
                <a:cs typeface="Times New Roman"/>
              </a:rPr>
              <a:t>правовыми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актами, нормы</a:t>
            </a:r>
            <a:r>
              <a:rPr sz="1800" dirty="0">
                <a:latin typeface="Times New Roman"/>
                <a:cs typeface="Times New Roman"/>
              </a:rPr>
              <a:t>		</a:t>
            </a:r>
            <a:r>
              <a:rPr sz="1800" spc="-10" dirty="0">
                <a:latin typeface="Times New Roman"/>
                <a:cs typeface="Times New Roman"/>
              </a:rPr>
              <a:t>трудового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права,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проходить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8768" y="1729485"/>
            <a:ext cx="4715510" cy="632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600"/>
              </a:lnSpc>
              <a:spcBef>
                <a:spcPts val="100"/>
              </a:spcBef>
              <a:tabLst>
                <a:tab pos="1870710" algn="l"/>
                <a:tab pos="2070100" algn="l"/>
                <a:tab pos="2863850" algn="l"/>
                <a:tab pos="4478655" algn="l"/>
              </a:tabLst>
            </a:pPr>
            <a:r>
              <a:rPr sz="1800" spc="-10" dirty="0">
                <a:latin typeface="Times New Roman"/>
                <a:cs typeface="Times New Roman"/>
              </a:rPr>
              <a:t>предварительные</a:t>
            </a:r>
            <a:r>
              <a:rPr sz="1800" dirty="0">
                <a:latin typeface="Times New Roman"/>
                <a:cs typeface="Times New Roman"/>
              </a:rPr>
              <a:t>		</a:t>
            </a:r>
            <a:r>
              <a:rPr sz="1800" spc="-20" dirty="0">
                <a:latin typeface="Times New Roman"/>
                <a:cs typeface="Times New Roman"/>
              </a:rPr>
              <a:t>(при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поступлении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25" dirty="0">
                <a:latin typeface="Times New Roman"/>
                <a:cs typeface="Times New Roman"/>
              </a:rPr>
              <a:t>на </a:t>
            </a:r>
            <a:r>
              <a:rPr sz="1800" spc="-10" dirty="0">
                <a:latin typeface="Times New Roman"/>
                <a:cs typeface="Times New Roman"/>
              </a:rPr>
              <a:t>периодические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25" dirty="0">
                <a:latin typeface="Times New Roman"/>
                <a:cs typeface="Times New Roman"/>
              </a:rPr>
              <a:t>(в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54898" y="2034285"/>
            <a:ext cx="840105" cy="629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7640" marR="5080" indent="-155575">
              <a:lnSpc>
                <a:spcPct val="110000"/>
              </a:lnSpc>
              <a:spcBef>
                <a:spcPts val="100"/>
              </a:spcBef>
            </a:pPr>
            <a:r>
              <a:rPr sz="1800" spc="-10" dirty="0">
                <a:latin typeface="Times New Roman"/>
                <a:cs typeface="Times New Roman"/>
              </a:rPr>
              <a:t>течение </a:t>
            </a:r>
            <a:r>
              <a:rPr sz="1800" spc="-20" dirty="0">
                <a:latin typeface="Times New Roman"/>
                <a:cs typeface="Times New Roman"/>
              </a:rPr>
              <a:t>другие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72335" y="2034285"/>
            <a:ext cx="1350010" cy="629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38430">
              <a:lnSpc>
                <a:spcPct val="110000"/>
              </a:lnSpc>
              <a:spcBef>
                <a:spcPts val="100"/>
              </a:spcBef>
            </a:pPr>
            <a:r>
              <a:rPr sz="1800" spc="-10" dirty="0">
                <a:latin typeface="Times New Roman"/>
                <a:cs typeface="Times New Roman"/>
              </a:rPr>
              <a:t>трудовой обязательные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07328" y="1127505"/>
            <a:ext cx="1404620" cy="15360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6985" algn="just">
              <a:lnSpc>
                <a:spcPct val="110100"/>
              </a:lnSpc>
              <a:spcBef>
                <a:spcPts val="95"/>
              </a:spcBef>
            </a:pPr>
            <a:r>
              <a:rPr sz="1800" spc="-10" dirty="0">
                <a:latin typeface="Times New Roman"/>
                <a:cs typeface="Times New Roman"/>
              </a:rPr>
              <a:t>содержащими обязательные </a:t>
            </a:r>
            <a:r>
              <a:rPr sz="1800" dirty="0">
                <a:latin typeface="Times New Roman"/>
                <a:cs typeface="Times New Roman"/>
              </a:rPr>
              <a:t>работу)</a:t>
            </a:r>
            <a:r>
              <a:rPr sz="1800" spc="484" dirty="0">
                <a:latin typeface="Times New Roman"/>
                <a:cs typeface="Times New Roman"/>
              </a:rPr>
              <a:t>   </a:t>
            </a:r>
            <a:r>
              <a:rPr sz="1800" spc="-50" dirty="0">
                <a:latin typeface="Times New Roman"/>
                <a:cs typeface="Times New Roman"/>
              </a:rPr>
              <a:t>и </a:t>
            </a:r>
            <a:r>
              <a:rPr sz="1800" spc="-10" dirty="0">
                <a:latin typeface="Times New Roman"/>
                <a:cs typeface="Times New Roman"/>
              </a:rPr>
              <a:t>деятельности) медицинские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18768" y="2336037"/>
            <a:ext cx="1312545" cy="629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00"/>
              </a:spcBef>
            </a:pPr>
            <a:r>
              <a:rPr sz="1800" spc="-10" dirty="0">
                <a:latin typeface="Times New Roman"/>
                <a:cs typeface="Times New Roman"/>
              </a:rPr>
              <a:t>медицинские осмотры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07487" y="2336037"/>
            <a:ext cx="925194" cy="629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5890" marR="5080" indent="-123825">
              <a:lnSpc>
                <a:spcPct val="110000"/>
              </a:lnSpc>
              <a:spcBef>
                <a:spcPts val="100"/>
              </a:spcBef>
            </a:pPr>
            <a:r>
              <a:rPr sz="1800" spc="-10" dirty="0">
                <a:latin typeface="Times New Roman"/>
                <a:cs typeface="Times New Roman"/>
              </a:rPr>
              <a:t>осмотры, </a:t>
            </a:r>
            <a:r>
              <a:rPr sz="1800" spc="-50" dirty="0">
                <a:latin typeface="Times New Roman"/>
                <a:cs typeface="Times New Roman"/>
              </a:rPr>
              <a:t>и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22485" y="2665221"/>
            <a:ext cx="13493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imes New Roman"/>
                <a:cs typeface="Times New Roman"/>
              </a:rPr>
              <a:t>обязательные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516248" y="2665221"/>
            <a:ext cx="16973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imes New Roman"/>
                <a:cs typeface="Times New Roman"/>
              </a:rPr>
              <a:t>психиатрические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18768" y="2940685"/>
            <a:ext cx="6293485" cy="12350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10200"/>
              </a:lnSpc>
              <a:spcBef>
                <a:spcPts val="95"/>
              </a:spcBef>
            </a:pPr>
            <a:r>
              <a:rPr sz="1800" dirty="0">
                <a:latin typeface="Times New Roman"/>
                <a:cs typeface="Times New Roman"/>
              </a:rPr>
              <a:t>освидетельствования,</a:t>
            </a:r>
            <a:r>
              <a:rPr sz="1800" spc="32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а</a:t>
            </a:r>
            <a:r>
              <a:rPr sz="1800" spc="34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также</a:t>
            </a:r>
            <a:r>
              <a:rPr sz="1800" spc="34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внеочередные</a:t>
            </a:r>
            <a:r>
              <a:rPr sz="1800" spc="350" dirty="0">
                <a:latin typeface="Times New Roman"/>
                <a:cs typeface="Times New Roman"/>
              </a:rPr>
              <a:t>  </a:t>
            </a:r>
            <a:r>
              <a:rPr sz="1800" spc="-10" dirty="0">
                <a:latin typeface="Times New Roman"/>
                <a:cs typeface="Times New Roman"/>
              </a:rPr>
              <a:t>медицинские </a:t>
            </a:r>
            <a:r>
              <a:rPr sz="1800" dirty="0">
                <a:latin typeface="Times New Roman"/>
                <a:cs typeface="Times New Roman"/>
              </a:rPr>
              <a:t>осмотры</a:t>
            </a:r>
            <a:r>
              <a:rPr sz="1800" spc="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по</a:t>
            </a:r>
            <a:r>
              <a:rPr sz="1800" spc="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направлению</a:t>
            </a:r>
            <a:r>
              <a:rPr sz="1800" spc="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работодателя,</a:t>
            </a:r>
            <a:r>
              <a:rPr sz="1800" spc="1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(или)</a:t>
            </a:r>
            <a:r>
              <a:rPr sz="1800" spc="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1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соответствии </a:t>
            </a: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5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нормативными</a:t>
            </a:r>
            <a:r>
              <a:rPr sz="1800" spc="5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правовыми</a:t>
            </a:r>
            <a:r>
              <a:rPr sz="1800" spc="5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актами,</a:t>
            </a:r>
            <a:r>
              <a:rPr sz="1800" spc="5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5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(или)</a:t>
            </a:r>
            <a:r>
              <a:rPr sz="1800" spc="56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медицинскими рекомендациями.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9863" y="330200"/>
            <a:ext cx="6072505" cy="1085215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2461895" marR="5080" indent="-2001520">
              <a:lnSpc>
                <a:spcPts val="2080"/>
              </a:lnSpc>
              <a:spcBef>
                <a:spcPts val="235"/>
              </a:spcBef>
            </a:pPr>
            <a:r>
              <a:rPr sz="1800" b="1" dirty="0">
                <a:latin typeface="Times New Roman"/>
                <a:cs typeface="Times New Roman"/>
              </a:rPr>
              <a:t>Статья</a:t>
            </a:r>
            <a:r>
              <a:rPr sz="1800" b="1" spc="-3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216.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Права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работника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в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области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охраны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труда </a:t>
            </a:r>
            <a:r>
              <a:rPr sz="1800" b="1" dirty="0">
                <a:latin typeface="Times New Roman"/>
                <a:cs typeface="Times New Roman"/>
              </a:rPr>
              <a:t>(взамен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ст. </a:t>
            </a:r>
            <a:r>
              <a:rPr sz="1800" b="1" spc="-20" dirty="0">
                <a:latin typeface="Times New Roman"/>
                <a:cs typeface="Times New Roman"/>
              </a:rPr>
              <a:t>219)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Каждый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работник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имеет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право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на: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6963" y="1793493"/>
            <a:ext cx="47656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32000" algn="l"/>
                <a:tab pos="3985895" algn="l"/>
              </a:tabLst>
            </a:pPr>
            <a:r>
              <a:rPr sz="1800" spc="-10" dirty="0">
                <a:latin typeface="Times New Roman"/>
                <a:cs typeface="Times New Roman"/>
              </a:rPr>
              <a:t>соответствующих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государственных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органов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9863" y="1529841"/>
            <a:ext cx="6522084" cy="563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715" algn="r">
              <a:lnSpc>
                <a:spcPts val="2120"/>
              </a:lnSpc>
              <a:spcBef>
                <a:spcPts val="100"/>
              </a:spcBef>
              <a:tabLst>
                <a:tab pos="1387475" algn="l"/>
                <a:tab pos="2973705" algn="l"/>
                <a:tab pos="4567555" algn="l"/>
                <a:tab pos="5141595" algn="l"/>
              </a:tabLst>
            </a:pPr>
            <a:r>
              <a:rPr sz="1800" spc="-10" dirty="0">
                <a:latin typeface="Times New Roman"/>
                <a:cs typeface="Times New Roman"/>
              </a:rPr>
              <a:t>получение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достоверной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информации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25" dirty="0">
                <a:latin typeface="Times New Roman"/>
                <a:cs typeface="Times New Roman"/>
              </a:rPr>
              <a:t>от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работодателя,</a:t>
            </a:r>
            <a:endParaRPr sz="1800">
              <a:latin typeface="Times New Roman"/>
              <a:cs typeface="Times New Roman"/>
            </a:endParaRPr>
          </a:p>
          <a:p>
            <a:pPr marR="5080" algn="r">
              <a:lnSpc>
                <a:spcPts val="2120"/>
              </a:lnSpc>
              <a:tabLst>
                <a:tab pos="395605" algn="l"/>
              </a:tabLst>
            </a:pPr>
            <a:r>
              <a:rPr sz="1800" spc="-50" dirty="0">
                <a:latin typeface="Times New Roman"/>
                <a:cs typeface="Times New Roman"/>
              </a:rPr>
              <a:t>и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общественных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6963" y="2055621"/>
            <a:ext cx="48698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95730" algn="l"/>
                <a:tab pos="1779905" algn="l"/>
                <a:tab pos="2830830" algn="l"/>
                <a:tab pos="3108325" algn="l"/>
                <a:tab pos="3931285" algn="l"/>
                <a:tab pos="4632960" algn="l"/>
              </a:tabLst>
            </a:pPr>
            <a:r>
              <a:rPr sz="1800" spc="-10" dirty="0">
                <a:latin typeface="Times New Roman"/>
                <a:cs typeface="Times New Roman"/>
              </a:rPr>
              <a:t>организаций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25" dirty="0">
                <a:latin typeface="Times New Roman"/>
                <a:cs typeface="Times New Roman"/>
              </a:rPr>
              <a:t>об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условиях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50" dirty="0">
                <a:latin typeface="Times New Roman"/>
                <a:cs typeface="Times New Roman"/>
              </a:rPr>
              <a:t>и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охране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труда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25" dirty="0">
                <a:latin typeface="Times New Roman"/>
                <a:cs typeface="Times New Roman"/>
              </a:rPr>
              <a:t>на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46813" y="2055621"/>
            <a:ext cx="18681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73455" algn="l"/>
                <a:tab pos="1740535" algn="l"/>
              </a:tabLst>
            </a:pPr>
            <a:r>
              <a:rPr sz="1800" spc="-10" dirty="0">
                <a:latin typeface="Times New Roman"/>
                <a:cs typeface="Times New Roman"/>
              </a:rPr>
              <a:t>рабочем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месте,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u="sng" spc="-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6963" y="2319273"/>
            <a:ext cx="6868795" cy="669290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 algn="just">
              <a:lnSpc>
                <a:spcPct val="95800"/>
              </a:lnSpc>
              <a:spcBef>
                <a:spcPts val="190"/>
              </a:spcBef>
            </a:pPr>
            <a:r>
              <a:rPr sz="18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существующих</a:t>
            </a:r>
            <a:r>
              <a:rPr sz="1800" u="sng" spc="3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профессиональных</a:t>
            </a:r>
            <a:r>
              <a:rPr sz="1800" u="sng" spc="3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рисках</a:t>
            </a:r>
            <a:r>
              <a:rPr sz="1800" u="sng" spc="3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и</a:t>
            </a:r>
            <a:r>
              <a:rPr sz="1800" u="sng" spc="3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их</a:t>
            </a:r>
            <a:r>
              <a:rPr sz="1800" u="sng" spc="3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уровнях</a:t>
            </a:r>
            <a:r>
              <a:rPr sz="1800" dirty="0">
                <a:latin typeface="Times New Roman"/>
                <a:cs typeface="Times New Roman"/>
              </a:rPr>
              <a:t>,</a:t>
            </a:r>
            <a:r>
              <a:rPr sz="1800" spc="3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а</a:t>
            </a:r>
            <a:r>
              <a:rPr sz="1800" spc="3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также</a:t>
            </a:r>
            <a:r>
              <a:rPr sz="1800" spc="345" dirty="0">
                <a:latin typeface="Times New Roman"/>
                <a:cs typeface="Times New Roman"/>
              </a:rPr>
              <a:t> </a:t>
            </a:r>
            <a:r>
              <a:rPr sz="1800" spc="-50" dirty="0">
                <a:latin typeface="Times New Roman"/>
                <a:cs typeface="Times New Roman"/>
              </a:rPr>
              <a:t>о </a:t>
            </a:r>
            <a:r>
              <a:rPr sz="1800" dirty="0">
                <a:latin typeface="Times New Roman"/>
                <a:cs typeface="Times New Roman"/>
              </a:rPr>
              <a:t>мерах</a:t>
            </a:r>
            <a:r>
              <a:rPr sz="1800" spc="35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по</a:t>
            </a:r>
            <a:r>
              <a:rPr sz="1800" spc="34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защите</a:t>
            </a:r>
            <a:r>
              <a:rPr sz="1800" spc="35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от</a:t>
            </a:r>
            <a:r>
              <a:rPr sz="1800" spc="35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воздействия</a:t>
            </a:r>
            <a:r>
              <a:rPr sz="1800" spc="36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вредных</a:t>
            </a:r>
            <a:r>
              <a:rPr sz="1800" spc="35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35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(или)</a:t>
            </a:r>
            <a:r>
              <a:rPr sz="1800" spc="345" dirty="0">
                <a:latin typeface="Times New Roman"/>
                <a:cs typeface="Times New Roman"/>
              </a:rPr>
              <a:t>  </a:t>
            </a:r>
            <a:r>
              <a:rPr sz="1800" spc="-10" dirty="0">
                <a:latin typeface="Times New Roman"/>
                <a:cs typeface="Times New Roman"/>
              </a:rPr>
              <a:t>опасных </a:t>
            </a:r>
            <a:r>
              <a:rPr sz="1800" dirty="0">
                <a:latin typeface="Times New Roman"/>
                <a:cs typeface="Times New Roman"/>
              </a:rPr>
              <a:t>производственных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факторов;</a:t>
            </a:r>
            <a:endParaRPr sz="18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  <a:spcBef>
                <a:spcPts val="1105"/>
              </a:spcBef>
            </a:pPr>
            <a:r>
              <a:rPr sz="1800" dirty="0">
                <a:latin typeface="Times New Roman"/>
                <a:cs typeface="Times New Roman"/>
              </a:rPr>
              <a:t>обучение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по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охране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труда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за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счет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средств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работодателя;</a:t>
            </a:r>
            <a:endParaRPr sz="1800">
              <a:latin typeface="Times New Roman"/>
              <a:cs typeface="Times New Roman"/>
            </a:endParaRPr>
          </a:p>
          <a:p>
            <a:pPr marL="12700" marR="8255" indent="342900" algn="just">
              <a:lnSpc>
                <a:spcPct val="95800"/>
              </a:lnSpc>
              <a:spcBef>
                <a:spcPts val="1210"/>
              </a:spcBef>
            </a:pPr>
            <a:r>
              <a:rPr sz="1800" dirty="0">
                <a:latin typeface="Times New Roman"/>
                <a:cs typeface="Times New Roman"/>
              </a:rPr>
              <a:t>гарантии</a:t>
            </a:r>
            <a:r>
              <a:rPr sz="1800" spc="3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3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компенсации</a:t>
            </a:r>
            <a:r>
              <a:rPr sz="1800" spc="3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3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связи</a:t>
            </a:r>
            <a:r>
              <a:rPr sz="1800" spc="3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3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работой</a:t>
            </a:r>
            <a:r>
              <a:rPr sz="1800" spc="3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3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вредными</a:t>
            </a:r>
            <a:r>
              <a:rPr sz="1800" spc="3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30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(или) </a:t>
            </a:r>
            <a:r>
              <a:rPr sz="1800" dirty="0">
                <a:latin typeface="Times New Roman"/>
                <a:cs typeface="Times New Roman"/>
              </a:rPr>
              <a:t>опасными</a:t>
            </a:r>
            <a:r>
              <a:rPr sz="1800" spc="459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условиями</a:t>
            </a:r>
            <a:r>
              <a:rPr sz="1800" spc="4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труда,</a:t>
            </a:r>
            <a:r>
              <a:rPr sz="1800" spc="4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включая</a:t>
            </a:r>
            <a:r>
              <a:rPr sz="1800" spc="4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медицинское</a:t>
            </a:r>
            <a:r>
              <a:rPr sz="1800" spc="4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обеспечение,</a:t>
            </a:r>
            <a:r>
              <a:rPr sz="1800" spc="484" dirty="0">
                <a:latin typeface="Times New Roman"/>
                <a:cs typeface="Times New Roman"/>
              </a:rPr>
              <a:t> </a:t>
            </a:r>
            <a:r>
              <a:rPr sz="1800" spc="-50" dirty="0">
                <a:latin typeface="Times New Roman"/>
                <a:cs typeface="Times New Roman"/>
              </a:rPr>
              <a:t>в </a:t>
            </a:r>
            <a:r>
              <a:rPr sz="1800" dirty="0">
                <a:latin typeface="Times New Roman"/>
                <a:cs typeface="Times New Roman"/>
              </a:rPr>
              <a:t>порядке</a:t>
            </a:r>
            <a:r>
              <a:rPr sz="1800" spc="3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3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размерах</a:t>
            </a:r>
            <a:r>
              <a:rPr sz="1800" spc="3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не</a:t>
            </a:r>
            <a:r>
              <a:rPr sz="1800" spc="3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ниже</a:t>
            </a:r>
            <a:r>
              <a:rPr sz="1800" spc="3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установленных</a:t>
            </a:r>
            <a:r>
              <a:rPr sz="1800" spc="3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настоящим</a:t>
            </a:r>
            <a:r>
              <a:rPr sz="1800" spc="35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Кодексом, </a:t>
            </a:r>
            <a:r>
              <a:rPr sz="1800" dirty="0">
                <a:latin typeface="Times New Roman"/>
                <a:cs typeface="Times New Roman"/>
              </a:rPr>
              <a:t>другими</a:t>
            </a:r>
            <a:r>
              <a:rPr sz="1800" spc="275" dirty="0">
                <a:latin typeface="Times New Roman"/>
                <a:cs typeface="Times New Roman"/>
              </a:rPr>
              <a:t>   </a:t>
            </a:r>
            <a:r>
              <a:rPr sz="1800" dirty="0">
                <a:latin typeface="Times New Roman"/>
                <a:cs typeface="Times New Roman"/>
              </a:rPr>
              <a:t>федеральными</a:t>
            </a:r>
            <a:r>
              <a:rPr sz="1800" spc="285" dirty="0">
                <a:latin typeface="Times New Roman"/>
                <a:cs typeface="Times New Roman"/>
              </a:rPr>
              <a:t>   </a:t>
            </a:r>
            <a:r>
              <a:rPr sz="1800" dirty="0">
                <a:latin typeface="Times New Roman"/>
                <a:cs typeface="Times New Roman"/>
              </a:rPr>
              <a:t>законами</a:t>
            </a:r>
            <a:r>
              <a:rPr sz="1800" spc="285" dirty="0">
                <a:latin typeface="Times New Roman"/>
                <a:cs typeface="Times New Roman"/>
              </a:rPr>
              <a:t>  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280" dirty="0">
                <a:latin typeface="Times New Roman"/>
                <a:cs typeface="Times New Roman"/>
              </a:rPr>
              <a:t>   </a:t>
            </a:r>
            <a:r>
              <a:rPr sz="1800" dirty="0">
                <a:latin typeface="Times New Roman"/>
                <a:cs typeface="Times New Roman"/>
              </a:rPr>
              <a:t>иными</a:t>
            </a:r>
            <a:r>
              <a:rPr sz="1800" spc="285" dirty="0">
                <a:latin typeface="Times New Roman"/>
                <a:cs typeface="Times New Roman"/>
              </a:rPr>
              <a:t>   </a:t>
            </a:r>
            <a:r>
              <a:rPr sz="1800" spc="-10" dirty="0">
                <a:latin typeface="Times New Roman"/>
                <a:cs typeface="Times New Roman"/>
              </a:rPr>
              <a:t>нормативными </a:t>
            </a:r>
            <a:r>
              <a:rPr sz="1800" dirty="0">
                <a:latin typeface="Times New Roman"/>
                <a:cs typeface="Times New Roman"/>
              </a:rPr>
              <a:t>правовыми</a:t>
            </a:r>
            <a:r>
              <a:rPr sz="1800" spc="30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актами</a:t>
            </a:r>
            <a:r>
              <a:rPr sz="1800" spc="29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Российской</a:t>
            </a:r>
            <a:r>
              <a:rPr sz="1800" spc="30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Федерации</a:t>
            </a:r>
            <a:r>
              <a:rPr sz="1800" spc="30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либо</a:t>
            </a:r>
            <a:r>
              <a:rPr sz="1800" spc="300" dirty="0">
                <a:latin typeface="Times New Roman"/>
                <a:cs typeface="Times New Roman"/>
              </a:rPr>
              <a:t>  </a:t>
            </a:r>
            <a:r>
              <a:rPr sz="1800" spc="-10" dirty="0">
                <a:latin typeface="Times New Roman"/>
                <a:cs typeface="Times New Roman"/>
              </a:rPr>
              <a:t>коллективным </a:t>
            </a:r>
            <a:r>
              <a:rPr sz="1800" dirty="0">
                <a:latin typeface="Times New Roman"/>
                <a:cs typeface="Times New Roman"/>
              </a:rPr>
              <a:t>договором,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трудовым </a:t>
            </a:r>
            <a:r>
              <a:rPr sz="1800" spc="-10" dirty="0">
                <a:latin typeface="Times New Roman"/>
                <a:cs typeface="Times New Roman"/>
              </a:rPr>
              <a:t>договором;</a:t>
            </a:r>
            <a:endParaRPr sz="1800">
              <a:latin typeface="Times New Roman"/>
              <a:cs typeface="Times New Roman"/>
            </a:endParaRPr>
          </a:p>
          <a:p>
            <a:pPr marL="12700" marR="6985" indent="342900" algn="just">
              <a:lnSpc>
                <a:spcPct val="95700"/>
              </a:lnSpc>
              <a:spcBef>
                <a:spcPts val="1210"/>
              </a:spcBef>
            </a:pPr>
            <a:r>
              <a:rPr sz="1800" dirty="0">
                <a:latin typeface="Times New Roman"/>
                <a:cs typeface="Times New Roman"/>
              </a:rPr>
              <a:t>личное</a:t>
            </a:r>
            <a:r>
              <a:rPr sz="1800" spc="22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участие</a:t>
            </a:r>
            <a:r>
              <a:rPr sz="1800" spc="229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или</a:t>
            </a:r>
            <a:r>
              <a:rPr sz="1800" spc="22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участие</a:t>
            </a:r>
            <a:r>
              <a:rPr sz="1800" spc="23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через</a:t>
            </a:r>
            <a:r>
              <a:rPr sz="1800" spc="22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своих</a:t>
            </a:r>
            <a:r>
              <a:rPr sz="1800" spc="22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представителей</a:t>
            </a:r>
            <a:r>
              <a:rPr sz="1800" spc="229" dirty="0">
                <a:latin typeface="Times New Roman"/>
                <a:cs typeface="Times New Roman"/>
              </a:rPr>
              <a:t>  </a:t>
            </a:r>
            <a:r>
              <a:rPr sz="1800" spc="-50" dirty="0">
                <a:latin typeface="Times New Roman"/>
                <a:cs typeface="Times New Roman"/>
              </a:rPr>
              <a:t>в </a:t>
            </a:r>
            <a:r>
              <a:rPr sz="1800" dirty="0">
                <a:latin typeface="Times New Roman"/>
                <a:cs typeface="Times New Roman"/>
              </a:rPr>
              <a:t>рассмотрении</a:t>
            </a:r>
            <a:r>
              <a:rPr sz="1800" spc="24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вопросов,</a:t>
            </a:r>
            <a:r>
              <a:rPr sz="1800" spc="25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связанных</a:t>
            </a:r>
            <a:r>
              <a:rPr sz="1800" spc="254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26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обеспечением</a:t>
            </a:r>
            <a:r>
              <a:rPr sz="1800" spc="254" dirty="0">
                <a:latin typeface="Times New Roman"/>
                <a:cs typeface="Times New Roman"/>
              </a:rPr>
              <a:t>  </a:t>
            </a:r>
            <a:r>
              <a:rPr sz="1800" spc="-10" dirty="0">
                <a:latin typeface="Times New Roman"/>
                <a:cs typeface="Times New Roman"/>
              </a:rPr>
              <a:t>безопасных </a:t>
            </a:r>
            <a:r>
              <a:rPr sz="1800" dirty="0">
                <a:latin typeface="Times New Roman"/>
                <a:cs typeface="Times New Roman"/>
              </a:rPr>
              <a:t>условий</a:t>
            </a:r>
            <a:r>
              <a:rPr sz="1800" spc="459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труда</a:t>
            </a:r>
            <a:r>
              <a:rPr sz="1800" spc="47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на</a:t>
            </a:r>
            <a:r>
              <a:rPr sz="1800" spc="459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его</a:t>
            </a:r>
            <a:r>
              <a:rPr sz="1800" spc="47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рабочем</a:t>
            </a:r>
            <a:r>
              <a:rPr sz="1800" spc="47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месте,</a:t>
            </a:r>
            <a:r>
              <a:rPr sz="1800" spc="47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46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470" dirty="0">
                <a:latin typeface="Times New Roman"/>
                <a:cs typeface="Times New Roman"/>
              </a:rPr>
              <a:t>  </a:t>
            </a:r>
            <a:r>
              <a:rPr sz="1800" spc="-10" dirty="0">
                <a:latin typeface="Times New Roman"/>
                <a:cs typeface="Times New Roman"/>
              </a:rPr>
              <a:t>расследовании </a:t>
            </a:r>
            <a:r>
              <a:rPr sz="1800" dirty="0">
                <a:latin typeface="Times New Roman"/>
                <a:cs typeface="Times New Roman"/>
              </a:rPr>
              <a:t>происшедшего</a:t>
            </a:r>
            <a:r>
              <a:rPr sz="1800" spc="18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19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ним</a:t>
            </a:r>
            <a:r>
              <a:rPr sz="1800" spc="19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несчастного</a:t>
            </a:r>
            <a:r>
              <a:rPr sz="1800" spc="19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случая</a:t>
            </a:r>
            <a:r>
              <a:rPr sz="1800" spc="18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на</a:t>
            </a:r>
            <a:r>
              <a:rPr sz="1800" spc="19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производстве</a:t>
            </a:r>
            <a:r>
              <a:rPr sz="1800" spc="200" dirty="0">
                <a:latin typeface="Times New Roman"/>
                <a:cs typeface="Times New Roman"/>
              </a:rPr>
              <a:t>  </a:t>
            </a:r>
            <a:r>
              <a:rPr sz="1800" spc="-25" dirty="0">
                <a:latin typeface="Times New Roman"/>
                <a:cs typeface="Times New Roman"/>
              </a:rPr>
              <a:t>или </a:t>
            </a:r>
            <a:r>
              <a:rPr sz="1800" dirty="0">
                <a:latin typeface="Times New Roman"/>
                <a:cs typeface="Times New Roman"/>
              </a:rPr>
              <a:t>профессионального</a:t>
            </a:r>
            <a:r>
              <a:rPr sz="1800" spc="2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заболевания,</a:t>
            </a:r>
            <a:r>
              <a:rPr sz="1800" spc="3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а</a:t>
            </a:r>
            <a:r>
              <a:rPr sz="1800" spc="2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также</a:t>
            </a:r>
            <a:r>
              <a:rPr sz="1800" spc="3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2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рассмотрении</a:t>
            </a:r>
            <a:r>
              <a:rPr sz="1800" spc="2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причин</a:t>
            </a:r>
            <a:r>
              <a:rPr sz="1800" spc="300" dirty="0">
                <a:latin typeface="Times New Roman"/>
                <a:cs typeface="Times New Roman"/>
              </a:rPr>
              <a:t> </a:t>
            </a:r>
            <a:r>
              <a:rPr sz="1800" spc="-50" dirty="0">
                <a:latin typeface="Times New Roman"/>
                <a:cs typeface="Times New Roman"/>
              </a:rPr>
              <a:t>и </a:t>
            </a:r>
            <a:r>
              <a:rPr sz="1800" dirty="0">
                <a:latin typeface="Times New Roman"/>
                <a:cs typeface="Times New Roman"/>
              </a:rPr>
              <a:t>обстоятельств</a:t>
            </a:r>
            <a:r>
              <a:rPr sz="1800" spc="445" dirty="0">
                <a:latin typeface="Times New Roman"/>
                <a:cs typeface="Times New Roman"/>
              </a:rPr>
              <a:t>    </a:t>
            </a:r>
            <a:r>
              <a:rPr sz="1800" dirty="0">
                <a:latin typeface="Times New Roman"/>
                <a:cs typeface="Times New Roman"/>
              </a:rPr>
              <a:t>событий,</a:t>
            </a:r>
            <a:r>
              <a:rPr sz="1800" spc="455" dirty="0">
                <a:latin typeface="Times New Roman"/>
                <a:cs typeface="Times New Roman"/>
              </a:rPr>
              <a:t>   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приведших</a:t>
            </a:r>
            <a:r>
              <a:rPr sz="1800" u="sng" spc="4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 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к</a:t>
            </a:r>
            <a:r>
              <a:rPr sz="1800" u="sng" spc="4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  </a:t>
            </a:r>
            <a:r>
              <a:rPr sz="1800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возникновению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микроповреждений</a:t>
            </a:r>
            <a:r>
              <a:rPr sz="1800" u="sng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(микротравм)</a:t>
            </a:r>
            <a:r>
              <a:rPr sz="1800" spc="-10" dirty="0">
                <a:latin typeface="Times New Roman"/>
                <a:cs typeface="Times New Roman"/>
              </a:rPr>
              <a:t>..</a:t>
            </a:r>
            <a:endParaRPr sz="1800">
              <a:latin typeface="Times New Roman"/>
              <a:cs typeface="Times New Roman"/>
            </a:endParaRPr>
          </a:p>
          <a:p>
            <a:pPr marL="12700" marR="11430" indent="342900" algn="just">
              <a:lnSpc>
                <a:spcPts val="2060"/>
              </a:lnSpc>
              <a:spcBef>
                <a:spcPts val="65"/>
              </a:spcBef>
            </a:pPr>
            <a:r>
              <a:rPr sz="1800" dirty="0">
                <a:latin typeface="Times New Roman"/>
                <a:cs typeface="Times New Roman"/>
              </a:rPr>
              <a:t>Статья</a:t>
            </a:r>
            <a:r>
              <a:rPr sz="1800" spc="459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216.1.</a:t>
            </a:r>
            <a:r>
              <a:rPr sz="1800" spc="4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Гарантии</a:t>
            </a:r>
            <a:r>
              <a:rPr sz="1800" spc="4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права</a:t>
            </a:r>
            <a:r>
              <a:rPr sz="1800" spc="48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работников</a:t>
            </a:r>
            <a:r>
              <a:rPr sz="1800" spc="4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на</a:t>
            </a:r>
            <a:r>
              <a:rPr sz="1800" spc="4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труд</a:t>
            </a:r>
            <a:r>
              <a:rPr sz="1800" spc="4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46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условиях, </a:t>
            </a:r>
            <a:r>
              <a:rPr sz="1800" dirty="0">
                <a:latin typeface="Times New Roman"/>
                <a:cs typeface="Times New Roman"/>
              </a:rPr>
              <a:t>соответствующих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требованиям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охраны</a:t>
            </a:r>
            <a:r>
              <a:rPr sz="1800" spc="-10" dirty="0">
                <a:latin typeface="Times New Roman"/>
                <a:cs typeface="Times New Roman"/>
              </a:rPr>
              <a:t> труда</a:t>
            </a:r>
            <a:endParaRPr sz="1800">
              <a:latin typeface="Times New Roman"/>
              <a:cs typeface="Times New Roman"/>
            </a:endParaRPr>
          </a:p>
          <a:p>
            <a:pPr marL="12700" marR="9525" indent="342900" algn="just">
              <a:lnSpc>
                <a:spcPts val="2060"/>
              </a:lnSpc>
              <a:spcBef>
                <a:spcPts val="25"/>
              </a:spcBef>
            </a:pPr>
            <a:r>
              <a:rPr sz="1800" dirty="0">
                <a:latin typeface="Times New Roman"/>
                <a:cs typeface="Times New Roman"/>
              </a:rPr>
              <a:t>Статья</a:t>
            </a:r>
            <a:r>
              <a:rPr sz="1800" spc="5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216.2.</a:t>
            </a:r>
            <a:r>
              <a:rPr sz="1800" spc="5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Право</a:t>
            </a:r>
            <a:r>
              <a:rPr sz="1800" spc="6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работника</a:t>
            </a:r>
            <a:r>
              <a:rPr sz="1800" spc="5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на</a:t>
            </a:r>
            <a:r>
              <a:rPr sz="1800" spc="5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получение</a:t>
            </a:r>
            <a:r>
              <a:rPr sz="1800" spc="5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информации</a:t>
            </a:r>
            <a:r>
              <a:rPr sz="1800" spc="59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об </a:t>
            </a:r>
            <a:r>
              <a:rPr sz="1800" dirty="0">
                <a:latin typeface="Times New Roman"/>
                <a:cs typeface="Times New Roman"/>
              </a:rPr>
              <a:t>условиях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охране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труда</a:t>
            </a:r>
            <a:endParaRPr sz="1800">
              <a:latin typeface="Times New Roman"/>
              <a:cs typeface="Times New Roman"/>
            </a:endParaRPr>
          </a:p>
          <a:p>
            <a:pPr marL="12700" marR="5715" indent="342900" algn="just">
              <a:lnSpc>
                <a:spcPts val="2060"/>
              </a:lnSpc>
              <a:spcBef>
                <a:spcPts val="1220"/>
              </a:spcBef>
            </a:pPr>
            <a:r>
              <a:rPr sz="1800" dirty="0">
                <a:latin typeface="Times New Roman"/>
                <a:cs typeface="Times New Roman"/>
              </a:rPr>
              <a:t>Статья</a:t>
            </a:r>
            <a:r>
              <a:rPr sz="1800" spc="21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216.3.</a:t>
            </a:r>
            <a:r>
              <a:rPr sz="1800" spc="21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Обеспечение</a:t>
            </a:r>
            <a:r>
              <a:rPr sz="1800" spc="204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права</a:t>
            </a:r>
            <a:r>
              <a:rPr sz="1800" spc="21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работников</a:t>
            </a:r>
            <a:r>
              <a:rPr sz="1800" spc="21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на</a:t>
            </a:r>
            <a:r>
              <a:rPr sz="1800" spc="220" dirty="0">
                <a:latin typeface="Times New Roman"/>
                <a:cs typeface="Times New Roman"/>
              </a:rPr>
              <a:t>  </a:t>
            </a:r>
            <a:r>
              <a:rPr sz="1800" spc="-10" dirty="0">
                <a:latin typeface="Times New Roman"/>
                <a:cs typeface="Times New Roman"/>
              </a:rPr>
              <a:t>санитарно- </a:t>
            </a:r>
            <a:r>
              <a:rPr sz="1800" dirty="0">
                <a:latin typeface="Times New Roman"/>
                <a:cs typeface="Times New Roman"/>
              </a:rPr>
              <a:t>бытовое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обслуживание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9863" y="330200"/>
            <a:ext cx="6525895" cy="26943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120"/>
              </a:lnSpc>
              <a:spcBef>
                <a:spcPts val="100"/>
              </a:spcBef>
            </a:pPr>
            <a:r>
              <a:rPr sz="1800" b="1" dirty="0">
                <a:latin typeface="Times New Roman"/>
                <a:cs typeface="Times New Roman"/>
              </a:rPr>
              <a:t>Статья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209.1.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Основные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принципы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обеспечения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безопасности</a:t>
            </a:r>
            <a:endParaRPr sz="1800">
              <a:latin typeface="Times New Roman"/>
              <a:cs typeface="Times New Roman"/>
            </a:endParaRPr>
          </a:p>
          <a:p>
            <a:pPr marR="339725" algn="ctr">
              <a:lnSpc>
                <a:spcPts val="2120"/>
              </a:lnSpc>
            </a:pPr>
            <a:r>
              <a:rPr sz="1800" b="1" spc="-10" dirty="0">
                <a:latin typeface="Times New Roman"/>
                <a:cs typeface="Times New Roman"/>
              </a:rPr>
              <a:t>труда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900">
              <a:latin typeface="Times New Roman"/>
              <a:cs typeface="Times New Roman"/>
            </a:endParaRPr>
          </a:p>
          <a:p>
            <a:pPr marL="241300" marR="5080" indent="-229235" algn="just">
              <a:lnSpc>
                <a:spcPts val="2060"/>
              </a:lnSpc>
              <a:buFont typeface="Symbol"/>
              <a:buChar char=""/>
              <a:tabLst>
                <a:tab pos="241935" algn="l"/>
              </a:tabLst>
            </a:pPr>
            <a:r>
              <a:rPr sz="1800" b="1" dirty="0">
                <a:latin typeface="Times New Roman"/>
                <a:cs typeface="Times New Roman"/>
              </a:rPr>
              <a:t>Предупреждение</a:t>
            </a:r>
            <a:r>
              <a:rPr sz="1800" b="1" spc="18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и</a:t>
            </a:r>
            <a:r>
              <a:rPr sz="1800" b="1" spc="19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профилактика</a:t>
            </a:r>
            <a:r>
              <a:rPr sz="1800" b="1" spc="19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опасностей</a:t>
            </a:r>
            <a:r>
              <a:rPr sz="1800" b="1" spc="2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(работодатель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систематически</a:t>
            </a:r>
            <a:r>
              <a:rPr sz="1800" spc="59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должен</a:t>
            </a:r>
            <a:r>
              <a:rPr sz="1800" spc="58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реализовывать</a:t>
            </a:r>
            <a:r>
              <a:rPr sz="1800" spc="58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мероприятия</a:t>
            </a:r>
            <a:r>
              <a:rPr sz="1800" spc="590" dirty="0">
                <a:latin typeface="Times New Roman"/>
                <a:cs typeface="Times New Roman"/>
              </a:rPr>
              <a:t>  </a:t>
            </a:r>
            <a:r>
              <a:rPr sz="1800" spc="-35" dirty="0">
                <a:latin typeface="Times New Roman"/>
                <a:cs typeface="Times New Roman"/>
              </a:rPr>
              <a:t>по </a:t>
            </a:r>
            <a:r>
              <a:rPr sz="1800" dirty="0">
                <a:latin typeface="Times New Roman"/>
                <a:cs typeface="Times New Roman"/>
              </a:rPr>
              <a:t>улучшению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УТ…)</a:t>
            </a:r>
            <a:r>
              <a:rPr sz="1800" b="1" spc="-20" dirty="0">
                <a:latin typeface="Times New Roman"/>
                <a:cs typeface="Times New Roman"/>
              </a:rPr>
              <a:t>;</a:t>
            </a:r>
            <a:endParaRPr sz="1800">
              <a:latin typeface="Times New Roman"/>
              <a:cs typeface="Times New Roman"/>
            </a:endParaRPr>
          </a:p>
          <a:p>
            <a:pPr marL="241300" marR="6985" indent="-229235" algn="just">
              <a:lnSpc>
                <a:spcPct val="95200"/>
              </a:lnSpc>
              <a:spcBef>
                <a:spcPts val="140"/>
              </a:spcBef>
              <a:buFont typeface="Symbol"/>
              <a:buChar char=""/>
              <a:tabLst>
                <a:tab pos="241935" algn="l"/>
              </a:tabLst>
            </a:pPr>
            <a:r>
              <a:rPr sz="1800" b="1" dirty="0">
                <a:latin typeface="Times New Roman"/>
                <a:cs typeface="Times New Roman"/>
              </a:rPr>
              <a:t>Минимизация</a:t>
            </a:r>
            <a:r>
              <a:rPr sz="1800" b="1" spc="365" dirty="0">
                <a:latin typeface="Times New Roman"/>
                <a:cs typeface="Times New Roman"/>
              </a:rPr>
              <a:t>    </a:t>
            </a:r>
            <a:r>
              <a:rPr sz="1800" b="1" dirty="0">
                <a:latin typeface="Times New Roman"/>
                <a:cs typeface="Times New Roman"/>
              </a:rPr>
              <a:t>повреждения</a:t>
            </a:r>
            <a:r>
              <a:rPr sz="1800" b="1" spc="375" dirty="0">
                <a:latin typeface="Times New Roman"/>
                <a:cs typeface="Times New Roman"/>
              </a:rPr>
              <a:t>    </a:t>
            </a:r>
            <a:r>
              <a:rPr sz="1800" b="1" dirty="0">
                <a:latin typeface="Times New Roman"/>
                <a:cs typeface="Times New Roman"/>
              </a:rPr>
              <a:t>здоровья</a:t>
            </a:r>
            <a:r>
              <a:rPr sz="1800" b="1" spc="375" dirty="0">
                <a:latin typeface="Times New Roman"/>
                <a:cs typeface="Times New Roman"/>
              </a:rPr>
              <a:t>    </a:t>
            </a:r>
            <a:r>
              <a:rPr sz="1800" b="1" spc="-10" dirty="0">
                <a:latin typeface="Times New Roman"/>
                <a:cs typeface="Times New Roman"/>
              </a:rPr>
              <a:t>работников </a:t>
            </a:r>
            <a:r>
              <a:rPr sz="1800" dirty="0">
                <a:latin typeface="Times New Roman"/>
                <a:cs typeface="Times New Roman"/>
              </a:rPr>
              <a:t>(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постоянная</a:t>
            </a:r>
            <a:r>
              <a:rPr sz="1800" u="sng" spc="3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готовность</a:t>
            </a:r>
            <a:r>
              <a:rPr sz="1800" spc="37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к</a:t>
            </a:r>
            <a:r>
              <a:rPr sz="1800" spc="36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локализации</a:t>
            </a:r>
            <a:r>
              <a:rPr sz="1800" spc="37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(минимизации)</a:t>
            </a:r>
            <a:r>
              <a:rPr sz="1800" spc="375" dirty="0">
                <a:latin typeface="Times New Roman"/>
                <a:cs typeface="Times New Roman"/>
              </a:rPr>
              <a:t>  </a:t>
            </a:r>
            <a:r>
              <a:rPr sz="1800" spc="-50" dirty="0">
                <a:latin typeface="Times New Roman"/>
                <a:cs typeface="Times New Roman"/>
              </a:rPr>
              <a:t>и </a:t>
            </a:r>
            <a:r>
              <a:rPr sz="1800" dirty="0">
                <a:latin typeface="Times New Roman"/>
                <a:cs typeface="Times New Roman"/>
              </a:rPr>
              <a:t>ликвидации</a:t>
            </a:r>
            <a:r>
              <a:rPr sz="1800" spc="330" dirty="0">
                <a:latin typeface="Times New Roman"/>
                <a:cs typeface="Times New Roman"/>
              </a:rPr>
              <a:t>   </a:t>
            </a:r>
            <a:r>
              <a:rPr sz="1800" dirty="0">
                <a:latin typeface="Times New Roman"/>
                <a:cs typeface="Times New Roman"/>
              </a:rPr>
              <a:t>последствий</a:t>
            </a:r>
            <a:r>
              <a:rPr sz="1800" spc="320" dirty="0">
                <a:latin typeface="Times New Roman"/>
                <a:cs typeface="Times New Roman"/>
              </a:rPr>
              <a:t>   </a:t>
            </a:r>
            <a:r>
              <a:rPr sz="1800" dirty="0">
                <a:latin typeface="Times New Roman"/>
                <a:cs typeface="Times New Roman"/>
              </a:rPr>
              <a:t>реализации</a:t>
            </a:r>
            <a:r>
              <a:rPr sz="1800" spc="330" dirty="0">
                <a:latin typeface="Times New Roman"/>
                <a:cs typeface="Times New Roman"/>
              </a:rPr>
              <a:t>   </a:t>
            </a:r>
            <a:r>
              <a:rPr sz="1800" spc="-10" dirty="0">
                <a:latin typeface="Times New Roman"/>
                <a:cs typeface="Times New Roman"/>
              </a:rPr>
              <a:t>профессиональных рисков)</a:t>
            </a:r>
            <a:r>
              <a:rPr sz="1800" b="1" spc="-10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963" y="330200"/>
            <a:ext cx="6869430" cy="8009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435609" algn="just">
              <a:lnSpc>
                <a:spcPts val="2100"/>
              </a:lnSpc>
              <a:spcBef>
                <a:spcPts val="100"/>
              </a:spcBef>
            </a:pPr>
            <a:r>
              <a:rPr sz="1800" b="1" dirty="0">
                <a:latin typeface="Times New Roman"/>
                <a:cs typeface="Times New Roman"/>
              </a:rPr>
              <a:t>Статья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219.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Обучение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по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охране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труда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(взамен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ст. </a:t>
            </a:r>
            <a:r>
              <a:rPr sz="1800" b="1" spc="-20" dirty="0">
                <a:latin typeface="Times New Roman"/>
                <a:cs typeface="Times New Roman"/>
              </a:rPr>
              <a:t>225)</a:t>
            </a:r>
            <a:endParaRPr sz="1800">
              <a:latin typeface="Times New Roman"/>
              <a:cs typeface="Times New Roman"/>
            </a:endParaRPr>
          </a:p>
          <a:p>
            <a:pPr marL="12700" marR="6985" indent="342900" algn="just">
              <a:lnSpc>
                <a:spcPct val="95800"/>
              </a:lnSpc>
              <a:spcBef>
                <a:spcPts val="30"/>
              </a:spcBef>
            </a:pPr>
            <a:r>
              <a:rPr sz="1800" dirty="0">
                <a:latin typeface="Times New Roman"/>
                <a:cs typeface="Times New Roman"/>
              </a:rPr>
              <a:t>Обучение</a:t>
            </a:r>
            <a:r>
              <a:rPr sz="1800" spc="2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по</a:t>
            </a:r>
            <a:r>
              <a:rPr sz="1800" spc="2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охране</a:t>
            </a:r>
            <a:r>
              <a:rPr sz="1800" spc="2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труда</a:t>
            </a:r>
            <a:r>
              <a:rPr sz="1800" spc="3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-</a:t>
            </a:r>
            <a:r>
              <a:rPr sz="1800" spc="2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процесс</a:t>
            </a:r>
            <a:r>
              <a:rPr sz="1800" spc="2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получения</a:t>
            </a:r>
            <a:r>
              <a:rPr sz="1800" spc="2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работниками,</a:t>
            </a:r>
            <a:r>
              <a:rPr sz="1800" spc="295" dirty="0">
                <a:latin typeface="Times New Roman"/>
                <a:cs typeface="Times New Roman"/>
              </a:rPr>
              <a:t> </a:t>
            </a:r>
            <a:r>
              <a:rPr sz="1800" spc="-50" dirty="0">
                <a:latin typeface="Times New Roman"/>
                <a:cs typeface="Times New Roman"/>
              </a:rPr>
              <a:t>в </a:t>
            </a:r>
            <a:r>
              <a:rPr sz="1800" dirty="0">
                <a:latin typeface="Times New Roman"/>
                <a:cs typeface="Times New Roman"/>
              </a:rPr>
              <a:t>том</a:t>
            </a:r>
            <a:r>
              <a:rPr sz="1800" spc="3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числе</a:t>
            </a:r>
            <a:r>
              <a:rPr sz="1800" spc="3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руководителями</a:t>
            </a:r>
            <a:r>
              <a:rPr sz="1800" spc="3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организаций,</a:t>
            </a:r>
            <a:r>
              <a:rPr sz="1800" spc="3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а</a:t>
            </a:r>
            <a:r>
              <a:rPr sz="1800" spc="3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также</a:t>
            </a:r>
            <a:r>
              <a:rPr sz="1800" spc="3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работодателями</a:t>
            </a:r>
            <a:r>
              <a:rPr sz="1800" spc="375" dirty="0">
                <a:latin typeface="Times New Roman"/>
                <a:cs typeface="Times New Roman"/>
              </a:rPr>
              <a:t> </a:t>
            </a:r>
            <a:r>
              <a:rPr sz="1800" spc="-50" dirty="0">
                <a:latin typeface="Times New Roman"/>
                <a:cs typeface="Times New Roman"/>
              </a:rPr>
              <a:t>- </a:t>
            </a:r>
            <a:r>
              <a:rPr sz="1800" dirty="0">
                <a:latin typeface="Times New Roman"/>
                <a:cs typeface="Times New Roman"/>
              </a:rPr>
              <a:t>индивидуальными</a:t>
            </a:r>
            <a:r>
              <a:rPr sz="1800" spc="16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предпринимателями</a:t>
            </a:r>
            <a:r>
              <a:rPr sz="1800" spc="17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знаний,</a:t>
            </a:r>
            <a:r>
              <a:rPr sz="1800" spc="17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умений,</a:t>
            </a:r>
            <a:r>
              <a:rPr sz="1800" spc="180" dirty="0">
                <a:latin typeface="Times New Roman"/>
                <a:cs typeface="Times New Roman"/>
              </a:rPr>
              <a:t>  </a:t>
            </a:r>
            <a:r>
              <a:rPr sz="1800" spc="-10" dirty="0">
                <a:latin typeface="Times New Roman"/>
                <a:cs typeface="Times New Roman"/>
              </a:rPr>
              <a:t>навыков, </a:t>
            </a:r>
            <a:r>
              <a:rPr sz="1800" dirty="0">
                <a:latin typeface="Times New Roman"/>
                <a:cs typeface="Times New Roman"/>
              </a:rPr>
              <a:t>позволяющих</a:t>
            </a:r>
            <a:r>
              <a:rPr sz="1800" spc="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формировать</a:t>
            </a:r>
            <a:r>
              <a:rPr sz="1800" spc="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развивать</a:t>
            </a:r>
            <a:r>
              <a:rPr sz="1800" spc="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необходимые</a:t>
            </a:r>
            <a:r>
              <a:rPr sz="1800" spc="1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компетенции</a:t>
            </a:r>
            <a:r>
              <a:rPr sz="1800" spc="85" dirty="0">
                <a:latin typeface="Times New Roman"/>
                <a:cs typeface="Times New Roman"/>
              </a:rPr>
              <a:t> </a:t>
            </a:r>
            <a:r>
              <a:rPr sz="1800" spc="-50" dirty="0">
                <a:latin typeface="Times New Roman"/>
                <a:cs typeface="Times New Roman"/>
              </a:rPr>
              <a:t>с </a:t>
            </a:r>
            <a:r>
              <a:rPr sz="1800" dirty="0">
                <a:latin typeface="Times New Roman"/>
                <a:cs typeface="Times New Roman"/>
              </a:rPr>
              <a:t>целью</a:t>
            </a:r>
            <a:r>
              <a:rPr sz="1800" spc="35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обеспечения</a:t>
            </a:r>
            <a:r>
              <a:rPr sz="1800" spc="35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безопасности</a:t>
            </a:r>
            <a:r>
              <a:rPr sz="1800" spc="34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труда,</a:t>
            </a:r>
            <a:r>
              <a:rPr sz="1800" spc="35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сохранения</a:t>
            </a:r>
            <a:r>
              <a:rPr sz="1800" spc="35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жизни</a:t>
            </a:r>
            <a:r>
              <a:rPr sz="1800" spc="355" dirty="0">
                <a:latin typeface="Times New Roman"/>
                <a:cs typeface="Times New Roman"/>
              </a:rPr>
              <a:t>  </a:t>
            </a:r>
            <a:r>
              <a:rPr sz="1800" spc="-50" dirty="0">
                <a:latin typeface="Times New Roman"/>
                <a:cs typeface="Times New Roman"/>
              </a:rPr>
              <a:t>и </a:t>
            </a:r>
            <a:r>
              <a:rPr sz="1800" dirty="0">
                <a:latin typeface="Times New Roman"/>
                <a:cs typeface="Times New Roman"/>
              </a:rPr>
              <a:t>здоровья.</a:t>
            </a:r>
            <a:r>
              <a:rPr sz="1800" spc="12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Работники,</a:t>
            </a:r>
            <a:r>
              <a:rPr sz="1800" spc="12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12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том</a:t>
            </a:r>
            <a:r>
              <a:rPr sz="1800" spc="12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числе</a:t>
            </a:r>
            <a:r>
              <a:rPr sz="1800" spc="13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руководители</a:t>
            </a:r>
            <a:r>
              <a:rPr sz="1800" spc="12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организаций,</a:t>
            </a:r>
            <a:r>
              <a:rPr sz="1800" spc="130" dirty="0">
                <a:latin typeface="Times New Roman"/>
                <a:cs typeface="Times New Roman"/>
              </a:rPr>
              <a:t>  </a:t>
            </a:r>
            <a:r>
              <a:rPr sz="1800" spc="-50" dirty="0">
                <a:latin typeface="Times New Roman"/>
                <a:cs typeface="Times New Roman"/>
              </a:rPr>
              <a:t>и </a:t>
            </a:r>
            <a:r>
              <a:rPr sz="1800" dirty="0">
                <a:latin typeface="Times New Roman"/>
                <a:cs typeface="Times New Roman"/>
              </a:rPr>
              <a:t>работодатели</a:t>
            </a:r>
            <a:r>
              <a:rPr sz="1800" spc="370" dirty="0">
                <a:latin typeface="Times New Roman"/>
                <a:cs typeface="Times New Roman"/>
              </a:rPr>
              <a:t>   </a:t>
            </a:r>
            <a:r>
              <a:rPr sz="1800" dirty="0">
                <a:latin typeface="Times New Roman"/>
                <a:cs typeface="Times New Roman"/>
              </a:rPr>
              <a:t>-</a:t>
            </a:r>
            <a:r>
              <a:rPr sz="1800" spc="370" dirty="0">
                <a:latin typeface="Times New Roman"/>
                <a:cs typeface="Times New Roman"/>
              </a:rPr>
              <a:t>   </a:t>
            </a:r>
            <a:r>
              <a:rPr sz="1800" dirty="0">
                <a:latin typeface="Times New Roman"/>
                <a:cs typeface="Times New Roman"/>
              </a:rPr>
              <a:t>индивидуальные</a:t>
            </a:r>
            <a:r>
              <a:rPr sz="1800" spc="370" dirty="0">
                <a:latin typeface="Times New Roman"/>
                <a:cs typeface="Times New Roman"/>
              </a:rPr>
              <a:t>   </a:t>
            </a:r>
            <a:r>
              <a:rPr sz="1800" dirty="0">
                <a:latin typeface="Times New Roman"/>
                <a:cs typeface="Times New Roman"/>
              </a:rPr>
              <a:t>предприниматели</a:t>
            </a:r>
            <a:r>
              <a:rPr sz="1800" spc="365" dirty="0">
                <a:latin typeface="Times New Roman"/>
                <a:cs typeface="Times New Roman"/>
              </a:rPr>
              <a:t>   </a:t>
            </a:r>
            <a:r>
              <a:rPr sz="1800" spc="-10" dirty="0">
                <a:latin typeface="Times New Roman"/>
                <a:cs typeface="Times New Roman"/>
              </a:rPr>
              <a:t>обязаны </a:t>
            </a:r>
            <a:r>
              <a:rPr sz="1800" dirty="0">
                <a:latin typeface="Times New Roman"/>
                <a:cs typeface="Times New Roman"/>
              </a:rPr>
              <a:t>проходить</a:t>
            </a:r>
            <a:r>
              <a:rPr sz="1800" spc="1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обучение</a:t>
            </a:r>
            <a:r>
              <a:rPr sz="1800" spc="1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по</a:t>
            </a:r>
            <a:r>
              <a:rPr sz="1800" spc="1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охране</a:t>
            </a:r>
            <a:r>
              <a:rPr sz="1800" spc="1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труда</a:t>
            </a:r>
            <a:r>
              <a:rPr sz="1800" spc="1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1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проверку</a:t>
            </a:r>
            <a:r>
              <a:rPr sz="1800" spc="1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знания</a:t>
            </a:r>
            <a:r>
              <a:rPr sz="1800" spc="17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требований </a:t>
            </a:r>
            <a:r>
              <a:rPr sz="1800" dirty="0">
                <a:latin typeface="Times New Roman"/>
                <a:cs typeface="Times New Roman"/>
              </a:rPr>
              <a:t>охраны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труда.</a:t>
            </a:r>
            <a:endParaRPr sz="1800">
              <a:latin typeface="Times New Roman"/>
              <a:cs typeface="Times New Roman"/>
            </a:endParaRPr>
          </a:p>
          <a:p>
            <a:pPr marL="12700" marR="5080" indent="342900" algn="just">
              <a:lnSpc>
                <a:spcPct val="95900"/>
              </a:lnSpc>
              <a:spcBef>
                <a:spcPts val="1195"/>
              </a:spcBef>
            </a:pPr>
            <a:r>
              <a:rPr sz="1800" dirty="0">
                <a:latin typeface="Times New Roman"/>
                <a:cs typeface="Times New Roman"/>
              </a:rPr>
              <a:t>Порядок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обучения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по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охране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труда и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проверки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знания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требований </a:t>
            </a:r>
            <a:r>
              <a:rPr sz="1800" dirty="0">
                <a:latin typeface="Times New Roman"/>
                <a:cs typeface="Times New Roman"/>
              </a:rPr>
              <a:t>охраны</a:t>
            </a:r>
            <a:r>
              <a:rPr sz="1800" spc="4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труда,</a:t>
            </a:r>
            <a:r>
              <a:rPr sz="1800" spc="459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а</a:t>
            </a:r>
            <a:r>
              <a:rPr sz="1800" spc="4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также</a:t>
            </a:r>
            <a:r>
              <a:rPr sz="1800" spc="4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требования</a:t>
            </a:r>
            <a:r>
              <a:rPr sz="1800" spc="459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к</a:t>
            </a:r>
            <a:r>
              <a:rPr sz="1800" spc="459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организациям,</a:t>
            </a:r>
            <a:r>
              <a:rPr sz="1800" spc="46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оказывающим </a:t>
            </a:r>
            <a:r>
              <a:rPr sz="1800" dirty="0">
                <a:latin typeface="Times New Roman"/>
                <a:cs typeface="Times New Roman"/>
              </a:rPr>
              <a:t>услуги</a:t>
            </a:r>
            <a:r>
              <a:rPr sz="1800" spc="2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по</a:t>
            </a:r>
            <a:r>
              <a:rPr sz="1800" spc="2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проведению</a:t>
            </a:r>
            <a:r>
              <a:rPr sz="1800" spc="2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обучения</a:t>
            </a:r>
            <a:r>
              <a:rPr sz="1800" spc="2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по</a:t>
            </a:r>
            <a:r>
              <a:rPr sz="1800" spc="2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охране</a:t>
            </a:r>
            <a:r>
              <a:rPr sz="1800" spc="2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труда,</a:t>
            </a:r>
            <a:r>
              <a:rPr sz="1800" spc="27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устанавливаются </a:t>
            </a:r>
            <a:r>
              <a:rPr sz="1800" dirty="0">
                <a:latin typeface="Times New Roman"/>
                <a:cs typeface="Times New Roman"/>
              </a:rPr>
              <a:t>Правительством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Российской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Федерации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учетом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мнения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Российской </a:t>
            </a:r>
            <a:r>
              <a:rPr sz="1800" dirty="0">
                <a:latin typeface="Times New Roman"/>
                <a:cs typeface="Times New Roman"/>
              </a:rPr>
              <a:t>трехсторонней</a:t>
            </a:r>
            <a:r>
              <a:rPr sz="1800" spc="204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комиссии</a:t>
            </a:r>
            <a:r>
              <a:rPr sz="1800" spc="21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по</a:t>
            </a:r>
            <a:r>
              <a:rPr sz="1800" spc="21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регулированию</a:t>
            </a:r>
            <a:r>
              <a:rPr sz="1800" spc="22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социально-</a:t>
            </a:r>
            <a:r>
              <a:rPr sz="1800" spc="-10" dirty="0">
                <a:latin typeface="Times New Roman"/>
                <a:cs typeface="Times New Roman"/>
              </a:rPr>
              <a:t>трудовых отношений.</a:t>
            </a:r>
            <a:endParaRPr sz="1800">
              <a:latin typeface="Times New Roman"/>
              <a:cs typeface="Times New Roman"/>
            </a:endParaRPr>
          </a:p>
          <a:p>
            <a:pPr marL="355600" algn="just">
              <a:lnSpc>
                <a:spcPts val="2120"/>
              </a:lnSpc>
              <a:spcBef>
                <a:spcPts val="1105"/>
              </a:spcBef>
            </a:pPr>
            <a:r>
              <a:rPr sz="1800" dirty="0">
                <a:latin typeface="Times New Roman"/>
                <a:cs typeface="Times New Roman"/>
              </a:rPr>
              <a:t>Постановление</a:t>
            </a:r>
            <a:r>
              <a:rPr sz="1800" spc="1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Минтруда</a:t>
            </a:r>
            <a:r>
              <a:rPr sz="1800" spc="1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России</a:t>
            </a:r>
            <a:r>
              <a:rPr sz="1800" spc="1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№</a:t>
            </a:r>
            <a:r>
              <a:rPr sz="1800" spc="1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1</a:t>
            </a:r>
            <a:r>
              <a:rPr sz="1800" spc="1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11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Минобразования</a:t>
            </a:r>
            <a:r>
              <a:rPr sz="1800" spc="1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России</a:t>
            </a:r>
            <a:endParaRPr sz="1800">
              <a:latin typeface="Times New Roman"/>
              <a:cs typeface="Times New Roman"/>
            </a:endParaRPr>
          </a:p>
          <a:p>
            <a:pPr marL="12700" marR="9525" algn="just">
              <a:lnSpc>
                <a:spcPct val="95600"/>
              </a:lnSpc>
              <a:spcBef>
                <a:spcPts val="50"/>
              </a:spcBef>
            </a:pPr>
            <a:r>
              <a:rPr sz="1800" dirty="0">
                <a:latin typeface="Times New Roman"/>
                <a:cs typeface="Times New Roman"/>
              </a:rPr>
              <a:t>№</a:t>
            </a:r>
            <a:r>
              <a:rPr sz="1800" spc="2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29</a:t>
            </a:r>
            <a:r>
              <a:rPr sz="1800" spc="2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от</a:t>
            </a:r>
            <a:r>
              <a:rPr sz="1800" spc="2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13.01.2003</a:t>
            </a:r>
            <a:r>
              <a:rPr sz="1800" spc="2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«Об</a:t>
            </a:r>
            <a:r>
              <a:rPr sz="1800" spc="2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утверждении</a:t>
            </a:r>
            <a:r>
              <a:rPr sz="1800" spc="2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Порядка</a:t>
            </a:r>
            <a:r>
              <a:rPr sz="1800" spc="2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обучения</a:t>
            </a:r>
            <a:r>
              <a:rPr sz="1800" spc="2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по</a:t>
            </a:r>
            <a:r>
              <a:rPr sz="1800" spc="27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охране </a:t>
            </a:r>
            <a:r>
              <a:rPr sz="1800" dirty="0">
                <a:latin typeface="Times New Roman"/>
                <a:cs typeface="Times New Roman"/>
              </a:rPr>
              <a:t>труда</a:t>
            </a:r>
            <a:r>
              <a:rPr sz="1800" spc="15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14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проверки</a:t>
            </a:r>
            <a:r>
              <a:rPr sz="1800" spc="14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знаний</a:t>
            </a:r>
            <a:r>
              <a:rPr sz="1800" spc="14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требований</a:t>
            </a:r>
            <a:r>
              <a:rPr sz="1800" spc="14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охраны</a:t>
            </a:r>
            <a:r>
              <a:rPr sz="1800" spc="15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труда</a:t>
            </a:r>
            <a:r>
              <a:rPr sz="1800" spc="140" dirty="0">
                <a:latin typeface="Times New Roman"/>
                <a:cs typeface="Times New Roman"/>
              </a:rPr>
              <a:t>  </a:t>
            </a:r>
            <a:r>
              <a:rPr sz="1800" spc="-10" dirty="0">
                <a:latin typeface="Times New Roman"/>
                <a:cs typeface="Times New Roman"/>
              </a:rPr>
              <a:t>работников </a:t>
            </a:r>
            <a:r>
              <a:rPr sz="1800" dirty="0">
                <a:latin typeface="Times New Roman"/>
                <a:cs typeface="Times New Roman"/>
              </a:rPr>
              <a:t>организаций»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продолжает действовать до </a:t>
            </a:r>
            <a:r>
              <a:rPr sz="1800" spc="-10" dirty="0">
                <a:latin typeface="Times New Roman"/>
                <a:cs typeface="Times New Roman"/>
              </a:rPr>
              <a:t>01.09.2022.</a:t>
            </a:r>
            <a:endParaRPr sz="1800">
              <a:latin typeface="Times New Roman"/>
              <a:cs typeface="Times New Roman"/>
            </a:endParaRPr>
          </a:p>
          <a:p>
            <a:pPr marL="355600" algn="just">
              <a:lnSpc>
                <a:spcPts val="2075"/>
              </a:lnSpc>
            </a:pPr>
            <a:r>
              <a:rPr sz="1800" dirty="0">
                <a:latin typeface="Times New Roman"/>
                <a:cs typeface="Times New Roman"/>
              </a:rPr>
              <a:t>Постановление</a:t>
            </a:r>
            <a:r>
              <a:rPr sz="1800" spc="18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Правительства</a:t>
            </a:r>
            <a:r>
              <a:rPr sz="1800" spc="18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РФ</a:t>
            </a:r>
            <a:r>
              <a:rPr sz="1800" spc="18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от</a:t>
            </a:r>
            <a:r>
              <a:rPr sz="1800" spc="18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24.12.2021</a:t>
            </a:r>
            <a:r>
              <a:rPr sz="1800" spc="18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N</a:t>
            </a:r>
            <a:r>
              <a:rPr sz="1800" spc="18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2464</a:t>
            </a:r>
            <a:r>
              <a:rPr sz="1800" spc="180" dirty="0">
                <a:latin typeface="Times New Roman"/>
                <a:cs typeface="Times New Roman"/>
              </a:rPr>
              <a:t>  </a:t>
            </a:r>
            <a:r>
              <a:rPr sz="1800" spc="-35" dirty="0">
                <a:latin typeface="Times New Roman"/>
                <a:cs typeface="Times New Roman"/>
              </a:rPr>
              <a:t>"О</a:t>
            </a:r>
            <a:endParaRPr sz="1800">
              <a:latin typeface="Times New Roman"/>
              <a:cs typeface="Times New Roman"/>
            </a:endParaRPr>
          </a:p>
          <a:p>
            <a:pPr marL="12700" marR="8255" algn="just">
              <a:lnSpc>
                <a:spcPts val="2390"/>
              </a:lnSpc>
              <a:spcBef>
                <a:spcPts val="105"/>
              </a:spcBef>
            </a:pPr>
            <a:r>
              <a:rPr sz="1800" dirty="0">
                <a:latin typeface="Times New Roman"/>
                <a:cs typeface="Times New Roman"/>
              </a:rPr>
              <a:t>порядке</a:t>
            </a:r>
            <a:r>
              <a:rPr sz="1800" spc="3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обучения</a:t>
            </a:r>
            <a:r>
              <a:rPr sz="1800" spc="3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по</a:t>
            </a:r>
            <a:r>
              <a:rPr sz="1800" spc="3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охране</a:t>
            </a:r>
            <a:r>
              <a:rPr sz="1800" spc="4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труда</a:t>
            </a:r>
            <a:r>
              <a:rPr sz="1800" spc="3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3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проверки</a:t>
            </a:r>
            <a:r>
              <a:rPr sz="1800" spc="3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знания</a:t>
            </a:r>
            <a:r>
              <a:rPr sz="1800" spc="39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требований </a:t>
            </a:r>
            <a:r>
              <a:rPr sz="1800" dirty="0">
                <a:latin typeface="Times New Roman"/>
                <a:cs typeface="Times New Roman"/>
              </a:rPr>
              <a:t>охраны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труда"</a:t>
            </a:r>
            <a:r>
              <a:rPr sz="1800" spc="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–</a:t>
            </a:r>
            <a:r>
              <a:rPr sz="1800" spc="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01.09.2022.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Вступают</a:t>
            </a:r>
            <a:r>
              <a:rPr sz="1800" spc="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силу</a:t>
            </a:r>
            <a:r>
              <a:rPr sz="1800" spc="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01.03.2022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пп.</a:t>
            </a:r>
            <a:r>
              <a:rPr sz="1800" spc="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3</a:t>
            </a:r>
            <a:r>
              <a:rPr sz="1800" spc="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75" dirty="0">
                <a:latin typeface="Times New Roman"/>
                <a:cs typeface="Times New Roman"/>
              </a:rPr>
              <a:t> </a:t>
            </a:r>
            <a:r>
              <a:rPr sz="1800" spc="-50" dirty="0">
                <a:latin typeface="Times New Roman"/>
                <a:cs typeface="Times New Roman"/>
              </a:rPr>
              <a:t>4 </a:t>
            </a:r>
            <a:r>
              <a:rPr sz="1800" dirty="0">
                <a:latin typeface="Times New Roman"/>
                <a:cs typeface="Times New Roman"/>
              </a:rPr>
              <a:t>нового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порядка,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дублирующие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ст.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219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ТК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РФ.</a:t>
            </a:r>
            <a:endParaRPr sz="1800">
              <a:latin typeface="Times New Roman"/>
              <a:cs typeface="Times New Roman"/>
            </a:endParaRPr>
          </a:p>
          <a:p>
            <a:pPr marL="12700" marR="6350" indent="342900" algn="just">
              <a:lnSpc>
                <a:spcPct val="95800"/>
              </a:lnSpc>
              <a:spcBef>
                <a:spcPts val="1385"/>
              </a:spcBef>
            </a:pP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2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01.09.2022</a:t>
            </a:r>
            <a:r>
              <a:rPr sz="1800" spc="2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Постановление</a:t>
            </a:r>
            <a:r>
              <a:rPr sz="1800" spc="2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Правительства</a:t>
            </a:r>
            <a:r>
              <a:rPr sz="1800" spc="2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РФ</a:t>
            </a:r>
            <a:r>
              <a:rPr sz="1800" spc="2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от</a:t>
            </a:r>
            <a:r>
              <a:rPr sz="1800" spc="2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16.12.2021</a:t>
            </a:r>
            <a:r>
              <a:rPr sz="1800" spc="225" dirty="0">
                <a:latin typeface="Times New Roman"/>
                <a:cs typeface="Times New Roman"/>
              </a:rPr>
              <a:t> </a:t>
            </a:r>
            <a:r>
              <a:rPr sz="1800" spc="-50" dirty="0">
                <a:latin typeface="Times New Roman"/>
                <a:cs typeface="Times New Roman"/>
              </a:rPr>
              <a:t>№ </a:t>
            </a:r>
            <a:r>
              <a:rPr sz="1800" dirty="0">
                <a:latin typeface="Times New Roman"/>
                <a:cs typeface="Times New Roman"/>
              </a:rPr>
              <a:t>2334</a:t>
            </a:r>
            <a:r>
              <a:rPr sz="1800" spc="16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«Об</a:t>
            </a:r>
            <a:r>
              <a:rPr sz="1800" spc="17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утверждении</a:t>
            </a:r>
            <a:r>
              <a:rPr sz="1800" spc="17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Правил</a:t>
            </a:r>
            <a:r>
              <a:rPr sz="1800" spc="18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аккредитации</a:t>
            </a:r>
            <a:r>
              <a:rPr sz="1800" spc="17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организаций,</a:t>
            </a:r>
            <a:r>
              <a:rPr sz="1800" spc="180" dirty="0">
                <a:latin typeface="Times New Roman"/>
                <a:cs typeface="Times New Roman"/>
              </a:rPr>
              <a:t>  </a:t>
            </a:r>
            <a:r>
              <a:rPr sz="1800" spc="-25" dirty="0">
                <a:latin typeface="Times New Roman"/>
                <a:cs typeface="Times New Roman"/>
              </a:rPr>
              <a:t>ИП, </a:t>
            </a:r>
            <a:r>
              <a:rPr sz="1800" dirty="0">
                <a:latin typeface="Times New Roman"/>
                <a:cs typeface="Times New Roman"/>
              </a:rPr>
              <a:t>оказывающих</a:t>
            </a:r>
            <a:r>
              <a:rPr sz="1800" spc="1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услуги</a:t>
            </a:r>
            <a:r>
              <a:rPr sz="1800" spc="1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20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области</a:t>
            </a:r>
            <a:r>
              <a:rPr sz="1800" spc="1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ОТ,</a:t>
            </a:r>
            <a:r>
              <a:rPr sz="1800" spc="1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1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требований</a:t>
            </a:r>
            <a:r>
              <a:rPr sz="1800" spc="1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к</a:t>
            </a:r>
            <a:r>
              <a:rPr sz="1800" spc="2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организациям</a:t>
            </a:r>
            <a:r>
              <a:rPr sz="1800" spc="195" dirty="0">
                <a:latin typeface="Times New Roman"/>
                <a:cs typeface="Times New Roman"/>
              </a:rPr>
              <a:t> </a:t>
            </a:r>
            <a:r>
              <a:rPr sz="1800" spc="-50" dirty="0">
                <a:latin typeface="Times New Roman"/>
                <a:cs typeface="Times New Roman"/>
              </a:rPr>
              <a:t>и </a:t>
            </a:r>
            <a:r>
              <a:rPr sz="1800" dirty="0">
                <a:latin typeface="Times New Roman"/>
                <a:cs typeface="Times New Roman"/>
              </a:rPr>
              <a:t>ИП,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оказывающим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услуги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области </a:t>
            </a:r>
            <a:r>
              <a:rPr sz="1800" spc="-20" dirty="0">
                <a:latin typeface="Times New Roman"/>
                <a:cs typeface="Times New Roman"/>
              </a:rPr>
              <a:t>ОТ».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963" y="193040"/>
            <a:ext cx="6861809" cy="1527175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791210">
              <a:lnSpc>
                <a:spcPct val="100000"/>
              </a:lnSpc>
              <a:spcBef>
                <a:spcPts val="1180"/>
              </a:spcBef>
            </a:pPr>
            <a:r>
              <a:rPr sz="1800" b="1" dirty="0">
                <a:latin typeface="Times New Roman"/>
                <a:cs typeface="Times New Roman"/>
              </a:rPr>
              <a:t>Статья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219.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Обучение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по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охране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труда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(взамен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ст. </a:t>
            </a:r>
            <a:r>
              <a:rPr sz="1800" b="1" spc="-20" dirty="0">
                <a:latin typeface="Times New Roman"/>
                <a:cs typeface="Times New Roman"/>
              </a:rPr>
              <a:t>225)</a:t>
            </a:r>
            <a:endParaRPr sz="1800">
              <a:latin typeface="Times New Roman"/>
              <a:cs typeface="Times New Roman"/>
            </a:endParaRPr>
          </a:p>
          <a:p>
            <a:pPr marL="12700" marR="5080" indent="342900">
              <a:lnSpc>
                <a:spcPts val="2070"/>
              </a:lnSpc>
              <a:spcBef>
                <a:spcPts val="1220"/>
              </a:spcBef>
            </a:pPr>
            <a:r>
              <a:rPr sz="1800" dirty="0">
                <a:latin typeface="Times New Roman"/>
                <a:cs typeface="Times New Roman"/>
              </a:rPr>
              <a:t>Обучение</a:t>
            </a:r>
            <a:r>
              <a:rPr sz="1800" spc="3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по</a:t>
            </a:r>
            <a:r>
              <a:rPr sz="1800" spc="4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охране</a:t>
            </a:r>
            <a:r>
              <a:rPr sz="1800" spc="4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труда</a:t>
            </a:r>
            <a:r>
              <a:rPr sz="1800" spc="4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предусматривает</a:t>
            </a:r>
            <a:r>
              <a:rPr sz="1800" spc="3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получение</a:t>
            </a:r>
            <a:r>
              <a:rPr sz="1800" spc="40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знаний, </a:t>
            </a:r>
            <a:r>
              <a:rPr sz="1800" dirty="0">
                <a:latin typeface="Times New Roman"/>
                <a:cs typeface="Times New Roman"/>
              </a:rPr>
              <a:t>умений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навыков в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ходе </a:t>
            </a:r>
            <a:r>
              <a:rPr sz="1800" spc="-10" dirty="0">
                <a:latin typeface="Times New Roman"/>
                <a:cs typeface="Times New Roman"/>
              </a:rPr>
              <a:t>проведения:</a:t>
            </a:r>
            <a:endParaRPr sz="18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  <a:spcBef>
                <a:spcPts val="1060"/>
              </a:spcBef>
            </a:pPr>
            <a:r>
              <a:rPr sz="1800" dirty="0">
                <a:latin typeface="Times New Roman"/>
                <a:cs typeface="Times New Roman"/>
              </a:rPr>
              <a:t>инструктажей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по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охране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труда;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6963" y="1834641"/>
            <a:ext cx="5724525" cy="1656714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 indent="342900">
              <a:lnSpc>
                <a:spcPts val="2080"/>
              </a:lnSpc>
              <a:spcBef>
                <a:spcPts val="235"/>
              </a:spcBef>
              <a:tabLst>
                <a:tab pos="1671955" algn="l"/>
                <a:tab pos="2056764" algn="l"/>
                <a:tab pos="3027680" algn="l"/>
                <a:tab pos="3740785" algn="l"/>
                <a:tab pos="4313555" algn="l"/>
              </a:tabLst>
            </a:pPr>
            <a:r>
              <a:rPr sz="1800" spc="-10" dirty="0">
                <a:latin typeface="Times New Roman"/>
                <a:cs typeface="Times New Roman"/>
              </a:rPr>
              <a:t>стажировки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25" dirty="0">
                <a:latin typeface="Times New Roman"/>
                <a:cs typeface="Times New Roman"/>
              </a:rPr>
              <a:t>на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рабочем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20" dirty="0">
                <a:latin typeface="Times New Roman"/>
                <a:cs typeface="Times New Roman"/>
              </a:rPr>
              <a:t>месте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20" dirty="0">
                <a:latin typeface="Times New Roman"/>
                <a:cs typeface="Times New Roman"/>
              </a:rPr>
              <a:t>(для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определенных работников);</a:t>
            </a:r>
            <a:endParaRPr sz="1800">
              <a:latin typeface="Times New Roman"/>
              <a:cs typeface="Times New Roman"/>
            </a:endParaRPr>
          </a:p>
          <a:p>
            <a:pPr marL="355600" marR="29845">
              <a:lnSpc>
                <a:spcPts val="3279"/>
              </a:lnSpc>
              <a:spcBef>
                <a:spcPts val="220"/>
              </a:spcBef>
              <a:tabLst>
                <a:tab pos="1692910" algn="l"/>
                <a:tab pos="2354580" algn="l"/>
                <a:tab pos="4287520" algn="l"/>
              </a:tabLst>
            </a:pPr>
            <a:r>
              <a:rPr sz="1800" dirty="0">
                <a:latin typeface="Times New Roman"/>
                <a:cs typeface="Times New Roman"/>
              </a:rPr>
              <a:t>обучения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по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оказанию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первой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помощи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пострадавшим; обучения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25" dirty="0">
                <a:latin typeface="Times New Roman"/>
                <a:cs typeface="Times New Roman"/>
              </a:rPr>
              <a:t>по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использованию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(применению)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ts val="1764"/>
              </a:lnSpc>
            </a:pPr>
            <a:r>
              <a:rPr sz="1800" dirty="0">
                <a:latin typeface="Times New Roman"/>
                <a:cs typeface="Times New Roman"/>
              </a:rPr>
              <a:t>индивидуальной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защиты;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08686" y="1834641"/>
            <a:ext cx="100456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imes New Roman"/>
                <a:cs typeface="Times New Roman"/>
              </a:rPr>
              <a:t>категорий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44809" y="2928873"/>
            <a:ext cx="7677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imes New Roman"/>
                <a:cs typeface="Times New Roman"/>
              </a:rPr>
              <a:t>средств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6963" y="3607434"/>
            <a:ext cx="6868795" cy="672782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8890" indent="342900" algn="just">
              <a:lnSpc>
                <a:spcPct val="95700"/>
              </a:lnSpc>
              <a:spcBef>
                <a:spcPts val="190"/>
              </a:spcBef>
            </a:pPr>
            <a:r>
              <a:rPr sz="1800" dirty="0">
                <a:latin typeface="Times New Roman"/>
                <a:cs typeface="Times New Roman"/>
              </a:rPr>
              <a:t>обучения</a:t>
            </a:r>
            <a:r>
              <a:rPr sz="1800" spc="1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по</a:t>
            </a:r>
            <a:r>
              <a:rPr sz="1800" spc="1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охране</a:t>
            </a:r>
            <a:r>
              <a:rPr sz="1800" spc="1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труда</a:t>
            </a:r>
            <a:r>
              <a:rPr sz="1800" spc="1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у</a:t>
            </a:r>
            <a:r>
              <a:rPr sz="1800" spc="1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работодателя,</a:t>
            </a:r>
            <a:r>
              <a:rPr sz="1800" spc="1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1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том</a:t>
            </a:r>
            <a:r>
              <a:rPr sz="1800" spc="1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числе</a:t>
            </a:r>
            <a:r>
              <a:rPr sz="1800" spc="18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обучения </a:t>
            </a:r>
            <a:r>
              <a:rPr sz="1800" dirty="0">
                <a:latin typeface="Times New Roman"/>
                <a:cs typeface="Times New Roman"/>
              </a:rPr>
              <a:t>безопасным</a:t>
            </a:r>
            <a:r>
              <a:rPr sz="1800" spc="44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методам</a:t>
            </a:r>
            <a:r>
              <a:rPr sz="1800" spc="45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45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приемам</a:t>
            </a:r>
            <a:r>
              <a:rPr sz="1800" spc="45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выполнения</a:t>
            </a:r>
            <a:r>
              <a:rPr sz="1800" spc="45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работ,</a:t>
            </a:r>
            <a:r>
              <a:rPr sz="1800" spc="45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или</a:t>
            </a:r>
            <a:r>
              <a:rPr sz="1800" spc="455" dirty="0">
                <a:latin typeface="Times New Roman"/>
                <a:cs typeface="Times New Roman"/>
              </a:rPr>
              <a:t>  </a:t>
            </a:r>
            <a:r>
              <a:rPr sz="1800" spc="-50" dirty="0">
                <a:latin typeface="Times New Roman"/>
                <a:cs typeface="Times New Roman"/>
              </a:rPr>
              <a:t>в </a:t>
            </a:r>
            <a:r>
              <a:rPr sz="1800" dirty="0">
                <a:latin typeface="Times New Roman"/>
                <a:cs typeface="Times New Roman"/>
              </a:rPr>
              <a:t>организациях,</a:t>
            </a:r>
            <a:r>
              <a:rPr sz="1800" spc="9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оказывающих</a:t>
            </a:r>
            <a:r>
              <a:rPr sz="1800" spc="9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услуги</a:t>
            </a:r>
            <a:r>
              <a:rPr sz="1800" spc="10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по</a:t>
            </a:r>
            <a:r>
              <a:rPr sz="1800" spc="10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проведению</a:t>
            </a:r>
            <a:r>
              <a:rPr sz="1800" spc="10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обучения</a:t>
            </a:r>
            <a:r>
              <a:rPr sz="1800" spc="105" dirty="0">
                <a:latin typeface="Times New Roman"/>
                <a:cs typeface="Times New Roman"/>
              </a:rPr>
              <a:t>  </a:t>
            </a:r>
            <a:r>
              <a:rPr sz="1800" spc="-25" dirty="0">
                <a:latin typeface="Times New Roman"/>
                <a:cs typeface="Times New Roman"/>
              </a:rPr>
              <a:t>по </a:t>
            </a:r>
            <a:r>
              <a:rPr sz="1800" dirty="0">
                <a:latin typeface="Times New Roman"/>
                <a:cs typeface="Times New Roman"/>
              </a:rPr>
              <a:t>охране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труда.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12700" marR="5080" indent="342900" algn="just">
              <a:lnSpc>
                <a:spcPct val="95900"/>
              </a:lnSpc>
            </a:pPr>
            <a:r>
              <a:rPr sz="1800" dirty="0">
                <a:latin typeface="Times New Roman"/>
                <a:cs typeface="Times New Roman"/>
              </a:rPr>
              <a:t>Перечень</a:t>
            </a:r>
            <a:r>
              <a:rPr sz="1800" spc="484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профессий</a:t>
            </a:r>
            <a:r>
              <a:rPr sz="1800" spc="49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484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должностей</a:t>
            </a:r>
            <a:r>
              <a:rPr sz="1800" spc="49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работников,</a:t>
            </a:r>
            <a:r>
              <a:rPr sz="1800" spc="495" dirty="0">
                <a:latin typeface="Times New Roman"/>
                <a:cs typeface="Times New Roman"/>
              </a:rPr>
              <a:t>  </a:t>
            </a:r>
            <a:r>
              <a:rPr sz="1800" spc="-10" dirty="0">
                <a:latin typeface="Times New Roman"/>
                <a:cs typeface="Times New Roman"/>
              </a:rPr>
              <a:t>которым </a:t>
            </a:r>
            <a:r>
              <a:rPr sz="1800" dirty="0">
                <a:latin typeface="Times New Roman"/>
                <a:cs typeface="Times New Roman"/>
              </a:rPr>
              <a:t>необходимо</a:t>
            </a:r>
            <a:r>
              <a:rPr sz="1800" spc="2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пройти</a:t>
            </a:r>
            <a:r>
              <a:rPr sz="1800" spc="2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стажировку</a:t>
            </a:r>
            <a:r>
              <a:rPr sz="1800" spc="3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на</a:t>
            </a:r>
            <a:r>
              <a:rPr sz="1800" spc="2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рабочем</a:t>
            </a:r>
            <a:r>
              <a:rPr sz="1800" spc="2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месте,</a:t>
            </a:r>
            <a:r>
              <a:rPr sz="1800" spc="28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устанавливается </a:t>
            </a:r>
            <a:r>
              <a:rPr sz="1800" dirty="0">
                <a:latin typeface="Times New Roman"/>
                <a:cs typeface="Times New Roman"/>
              </a:rPr>
              <a:t>работодателем.</a:t>
            </a:r>
            <a:r>
              <a:rPr sz="1800" spc="335" dirty="0">
                <a:latin typeface="Times New Roman"/>
                <a:cs typeface="Times New Roman"/>
              </a:rPr>
              <a:t>   </a:t>
            </a:r>
            <a:r>
              <a:rPr sz="1800" dirty="0">
                <a:latin typeface="Times New Roman"/>
                <a:cs typeface="Times New Roman"/>
              </a:rPr>
              <a:t>Включению</a:t>
            </a:r>
            <a:r>
              <a:rPr sz="1800" spc="335" dirty="0">
                <a:latin typeface="Times New Roman"/>
                <a:cs typeface="Times New Roman"/>
              </a:rPr>
              <a:t>  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335" dirty="0">
                <a:latin typeface="Times New Roman"/>
                <a:cs typeface="Times New Roman"/>
              </a:rPr>
              <a:t>   </a:t>
            </a:r>
            <a:r>
              <a:rPr sz="1800" dirty="0">
                <a:latin typeface="Times New Roman"/>
                <a:cs typeface="Times New Roman"/>
              </a:rPr>
              <a:t>данный</a:t>
            </a:r>
            <a:r>
              <a:rPr sz="1800" spc="340" dirty="0">
                <a:latin typeface="Times New Roman"/>
                <a:cs typeface="Times New Roman"/>
              </a:rPr>
              <a:t>   </a:t>
            </a:r>
            <a:r>
              <a:rPr sz="1800" dirty="0">
                <a:latin typeface="Times New Roman"/>
                <a:cs typeface="Times New Roman"/>
              </a:rPr>
              <a:t>перечень</a:t>
            </a:r>
            <a:r>
              <a:rPr sz="1800" spc="335" dirty="0">
                <a:latin typeface="Times New Roman"/>
                <a:cs typeface="Times New Roman"/>
              </a:rPr>
              <a:t>   </a:t>
            </a:r>
            <a:r>
              <a:rPr sz="1800" spc="-10" dirty="0">
                <a:latin typeface="Times New Roman"/>
                <a:cs typeface="Times New Roman"/>
              </a:rPr>
              <a:t>подлежат </a:t>
            </a:r>
            <a:r>
              <a:rPr sz="1800" dirty="0">
                <a:latin typeface="Times New Roman"/>
                <a:cs typeface="Times New Roman"/>
              </a:rPr>
              <a:t>наименования</a:t>
            </a:r>
            <a:r>
              <a:rPr sz="1800" spc="3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профессий</a:t>
            </a:r>
            <a:r>
              <a:rPr sz="1800" spc="3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3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должностей</a:t>
            </a:r>
            <a:r>
              <a:rPr sz="1800" spc="3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работников,</a:t>
            </a:r>
            <a:r>
              <a:rPr sz="1800" spc="3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выполняющих </a:t>
            </a:r>
            <a:r>
              <a:rPr sz="1800" dirty="0">
                <a:latin typeface="Times New Roman"/>
                <a:cs typeface="Times New Roman"/>
              </a:rPr>
              <a:t>работы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повышенной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опасности.</a:t>
            </a:r>
            <a:endParaRPr sz="1800">
              <a:latin typeface="Times New Roman"/>
              <a:cs typeface="Times New Roman"/>
            </a:endParaRPr>
          </a:p>
          <a:p>
            <a:pPr marL="12700" marR="9525" indent="342900" algn="just">
              <a:lnSpc>
                <a:spcPts val="2080"/>
              </a:lnSpc>
              <a:spcBef>
                <a:spcPts val="40"/>
              </a:spcBef>
            </a:pPr>
            <a:r>
              <a:rPr sz="1800" dirty="0">
                <a:latin typeface="Times New Roman"/>
                <a:cs typeface="Times New Roman"/>
              </a:rPr>
              <a:t>Определены</a:t>
            </a:r>
            <a:r>
              <a:rPr sz="1800" spc="5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категории</a:t>
            </a:r>
            <a:r>
              <a:rPr sz="1800" spc="5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работников</a:t>
            </a:r>
            <a:r>
              <a:rPr sz="1800" spc="5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для</a:t>
            </a:r>
            <a:r>
              <a:rPr sz="1800" spc="5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обучения</a:t>
            </a:r>
            <a:r>
              <a:rPr sz="1800" spc="5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по</a:t>
            </a:r>
            <a:r>
              <a:rPr sz="1800" spc="5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оказанию </a:t>
            </a:r>
            <a:r>
              <a:rPr sz="1800" dirty="0">
                <a:latin typeface="Times New Roman"/>
                <a:cs typeface="Times New Roman"/>
              </a:rPr>
              <a:t>первой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помощи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пострадавшим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сроки.</a:t>
            </a:r>
            <a:endParaRPr sz="1800">
              <a:latin typeface="Times New Roman"/>
              <a:cs typeface="Times New Roman"/>
            </a:endParaRPr>
          </a:p>
          <a:p>
            <a:pPr marL="355600" algn="just">
              <a:lnSpc>
                <a:spcPts val="1960"/>
              </a:lnSpc>
            </a:pPr>
            <a:r>
              <a:rPr sz="1800" b="1" dirty="0">
                <a:latin typeface="Times New Roman"/>
                <a:cs typeface="Times New Roman"/>
              </a:rPr>
              <a:t>Обучение</a:t>
            </a:r>
            <a:r>
              <a:rPr sz="1800" b="1" spc="445" dirty="0">
                <a:latin typeface="Times New Roman"/>
                <a:cs typeface="Times New Roman"/>
              </a:rPr>
              <a:t>  </a:t>
            </a:r>
            <a:r>
              <a:rPr sz="1800" b="1" dirty="0">
                <a:latin typeface="Times New Roman"/>
                <a:cs typeface="Times New Roman"/>
              </a:rPr>
              <a:t>по</a:t>
            </a:r>
            <a:r>
              <a:rPr sz="1800" b="1" spc="465" dirty="0">
                <a:latin typeface="Times New Roman"/>
                <a:cs typeface="Times New Roman"/>
              </a:rPr>
              <a:t>  </a:t>
            </a:r>
            <a:r>
              <a:rPr sz="1800" b="1" dirty="0">
                <a:latin typeface="Times New Roman"/>
                <a:cs typeface="Times New Roman"/>
              </a:rPr>
              <a:t>использованию</a:t>
            </a:r>
            <a:r>
              <a:rPr sz="1800" b="1" spc="465" dirty="0">
                <a:latin typeface="Times New Roman"/>
                <a:cs typeface="Times New Roman"/>
              </a:rPr>
              <a:t>  </a:t>
            </a:r>
            <a:r>
              <a:rPr sz="1800" b="1" dirty="0">
                <a:latin typeface="Times New Roman"/>
                <a:cs typeface="Times New Roman"/>
              </a:rPr>
              <a:t>СИЗ</a:t>
            </a:r>
            <a:r>
              <a:rPr sz="1800" b="1" spc="47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подлежат</a:t>
            </a:r>
            <a:r>
              <a:rPr sz="1800" spc="465" dirty="0">
                <a:latin typeface="Times New Roman"/>
                <a:cs typeface="Times New Roman"/>
              </a:rPr>
              <a:t>  </a:t>
            </a:r>
            <a:r>
              <a:rPr sz="1800" spc="-10" dirty="0">
                <a:latin typeface="Times New Roman"/>
                <a:cs typeface="Times New Roman"/>
              </a:rPr>
              <a:t>работники,</a:t>
            </a:r>
            <a:endParaRPr sz="18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5800"/>
              </a:lnSpc>
              <a:spcBef>
                <a:spcPts val="50"/>
              </a:spcBef>
            </a:pPr>
            <a:r>
              <a:rPr sz="1800" dirty="0">
                <a:latin typeface="Times New Roman"/>
                <a:cs typeface="Times New Roman"/>
              </a:rPr>
              <a:t>применяющие</a:t>
            </a:r>
            <a:r>
              <a:rPr sz="1800" spc="5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СИЗ,</a:t>
            </a:r>
            <a:r>
              <a:rPr sz="1800" spc="5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отнесённые</a:t>
            </a:r>
            <a:r>
              <a:rPr sz="1800" spc="5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ТР</a:t>
            </a:r>
            <a:r>
              <a:rPr sz="1800" spc="5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ТС</a:t>
            </a:r>
            <a:r>
              <a:rPr sz="1800" spc="5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«О</a:t>
            </a:r>
            <a:r>
              <a:rPr sz="1800" spc="5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безопасности</a:t>
            </a:r>
            <a:r>
              <a:rPr sz="1800" spc="5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СИЗ»</a:t>
            </a:r>
            <a:r>
              <a:rPr sz="1800" spc="525" dirty="0">
                <a:latin typeface="Times New Roman"/>
                <a:cs typeface="Times New Roman"/>
              </a:rPr>
              <a:t> </a:t>
            </a:r>
            <a:r>
              <a:rPr sz="1800" spc="-50" dirty="0">
                <a:latin typeface="Times New Roman"/>
                <a:cs typeface="Times New Roman"/>
              </a:rPr>
              <a:t>к </a:t>
            </a:r>
            <a:r>
              <a:rPr sz="1800" b="1" dirty="0">
                <a:latin typeface="Times New Roman"/>
                <a:cs typeface="Times New Roman"/>
              </a:rPr>
              <a:t>второму</a:t>
            </a:r>
            <a:r>
              <a:rPr sz="1800" b="1" spc="229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классу</a:t>
            </a:r>
            <a:r>
              <a:rPr sz="1800" b="1" spc="2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2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зависимости</a:t>
            </a:r>
            <a:r>
              <a:rPr sz="1800" spc="2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от</a:t>
            </a:r>
            <a:r>
              <a:rPr sz="1800" spc="229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степени</a:t>
            </a:r>
            <a:r>
              <a:rPr sz="1800" spc="2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риска</a:t>
            </a:r>
            <a:r>
              <a:rPr sz="1800" spc="2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причинения</a:t>
            </a:r>
            <a:r>
              <a:rPr sz="1800" spc="2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вреда </a:t>
            </a:r>
            <a:r>
              <a:rPr sz="1800" dirty="0">
                <a:latin typeface="Times New Roman"/>
                <a:cs typeface="Times New Roman"/>
              </a:rPr>
              <a:t>работнику.</a:t>
            </a:r>
            <a:r>
              <a:rPr sz="1800" spc="58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Перечень</a:t>
            </a:r>
            <a:r>
              <a:rPr sz="1800" spc="58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профессий</a:t>
            </a:r>
            <a:r>
              <a:rPr sz="1800" spc="58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58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должностей</a:t>
            </a:r>
            <a:r>
              <a:rPr sz="1800" spc="590" dirty="0">
                <a:latin typeface="Times New Roman"/>
                <a:cs typeface="Times New Roman"/>
              </a:rPr>
              <a:t>  </a:t>
            </a:r>
            <a:r>
              <a:rPr sz="1800" spc="-10" dirty="0">
                <a:latin typeface="Times New Roman"/>
                <a:cs typeface="Times New Roman"/>
              </a:rPr>
              <a:t>работников, </a:t>
            </a:r>
            <a:r>
              <a:rPr sz="1800" dirty="0">
                <a:latin typeface="Times New Roman"/>
                <a:cs typeface="Times New Roman"/>
              </a:rPr>
              <a:t>подлежащих</a:t>
            </a:r>
            <a:r>
              <a:rPr sz="1800" spc="40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обучению</a:t>
            </a:r>
            <a:r>
              <a:rPr sz="1800" spc="43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по</a:t>
            </a:r>
            <a:r>
              <a:rPr sz="1800" spc="42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использованию</a:t>
            </a:r>
            <a:r>
              <a:rPr sz="1800" spc="43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СИЗ</a:t>
            </a:r>
            <a:r>
              <a:rPr sz="1800" spc="420" dirty="0">
                <a:latin typeface="Times New Roman"/>
                <a:cs typeface="Times New Roman"/>
              </a:rPr>
              <a:t>  </a:t>
            </a:r>
            <a:r>
              <a:rPr sz="1800" spc="-10" dirty="0">
                <a:latin typeface="Times New Roman"/>
                <a:cs typeface="Times New Roman"/>
              </a:rPr>
              <a:t>утверждается </a:t>
            </a:r>
            <a:r>
              <a:rPr sz="1800" dirty="0">
                <a:latin typeface="Times New Roman"/>
                <a:cs typeface="Times New Roman"/>
              </a:rPr>
              <a:t>работодателем.</a:t>
            </a:r>
            <a:r>
              <a:rPr sz="1800" spc="2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При</a:t>
            </a:r>
            <a:r>
              <a:rPr sz="1800" spc="25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выдаче</a:t>
            </a:r>
            <a:r>
              <a:rPr sz="1800" spc="25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СИЗ,</a:t>
            </a:r>
            <a:r>
              <a:rPr sz="1800" spc="2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применением</a:t>
            </a:r>
            <a:r>
              <a:rPr sz="1800" spc="2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которых</a:t>
            </a:r>
            <a:r>
              <a:rPr sz="1800" spc="25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не</a:t>
            </a:r>
            <a:r>
              <a:rPr sz="1800" spc="254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требует </a:t>
            </a:r>
            <a:r>
              <a:rPr sz="1800" dirty="0">
                <a:latin typeface="Times New Roman"/>
                <a:cs typeface="Times New Roman"/>
              </a:rPr>
              <a:t>от</a:t>
            </a:r>
            <a:r>
              <a:rPr sz="1800" spc="5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работников</a:t>
            </a:r>
            <a:r>
              <a:rPr sz="1800" spc="4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практических</a:t>
            </a:r>
            <a:r>
              <a:rPr sz="1800" spc="4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навыков,</a:t>
            </a:r>
            <a:r>
              <a:rPr sz="1800" spc="5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работодатель</a:t>
            </a:r>
            <a:r>
              <a:rPr sz="1800" spc="53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обеспечивает </a:t>
            </a:r>
            <a:r>
              <a:rPr sz="1800" b="1" dirty="0">
                <a:latin typeface="Times New Roman"/>
                <a:cs typeface="Times New Roman"/>
              </a:rPr>
              <a:t>ознакомление</a:t>
            </a:r>
            <a:r>
              <a:rPr sz="1800" b="1" spc="55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со</a:t>
            </a:r>
            <a:r>
              <a:rPr sz="1800" b="1" spc="53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способами</a:t>
            </a:r>
            <a:r>
              <a:rPr sz="1800" b="1" spc="53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проверки</a:t>
            </a:r>
            <a:r>
              <a:rPr sz="1800" b="1" spc="53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их</a:t>
            </a:r>
            <a:r>
              <a:rPr sz="1800" b="1" spc="54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работоспособности</a:t>
            </a:r>
            <a:r>
              <a:rPr sz="1800" b="1" spc="535" dirty="0">
                <a:latin typeface="Times New Roman"/>
                <a:cs typeface="Times New Roman"/>
              </a:rPr>
              <a:t> </a:t>
            </a:r>
            <a:r>
              <a:rPr sz="1800" b="1" spc="-50" dirty="0">
                <a:latin typeface="Times New Roman"/>
                <a:cs typeface="Times New Roman"/>
              </a:rPr>
              <a:t>и </a:t>
            </a:r>
            <a:r>
              <a:rPr sz="1800" b="1" dirty="0">
                <a:latin typeface="Times New Roman"/>
                <a:cs typeface="Times New Roman"/>
              </a:rPr>
              <a:t>исправности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рамках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проведения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инструктажа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по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ОТ.</a:t>
            </a:r>
            <a:endParaRPr sz="1800">
              <a:latin typeface="Times New Roman"/>
              <a:cs typeface="Times New Roman"/>
            </a:endParaRPr>
          </a:p>
          <a:p>
            <a:pPr marL="462280" algn="just">
              <a:lnSpc>
                <a:spcPts val="2075"/>
              </a:lnSpc>
            </a:pPr>
            <a:r>
              <a:rPr sz="1800" dirty="0">
                <a:latin typeface="Times New Roman"/>
                <a:cs typeface="Times New Roman"/>
              </a:rPr>
              <a:t>Определены</a:t>
            </a:r>
            <a:r>
              <a:rPr sz="1800" spc="6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категории</a:t>
            </a:r>
            <a:r>
              <a:rPr sz="1800" spc="6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работников,</a:t>
            </a:r>
            <a:r>
              <a:rPr sz="1800" spc="8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подлежащих</a:t>
            </a:r>
            <a:r>
              <a:rPr sz="1800" spc="6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обучению</a:t>
            </a:r>
            <a:r>
              <a:rPr sz="1800" spc="615" dirty="0">
                <a:latin typeface="Times New Roman"/>
                <a:cs typeface="Times New Roman"/>
              </a:rPr>
              <a:t> </a:t>
            </a:r>
            <a:r>
              <a:rPr sz="1800" spc="-50" dirty="0">
                <a:latin typeface="Times New Roman"/>
                <a:cs typeface="Times New Roman"/>
              </a:rPr>
              <a:t>в</a:t>
            </a:r>
            <a:endParaRPr sz="18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215"/>
              </a:spcBef>
            </a:pPr>
            <a:r>
              <a:rPr sz="1800" dirty="0">
                <a:latin typeface="Times New Roman"/>
                <a:cs typeface="Times New Roman"/>
              </a:rPr>
              <a:t>аккредитованных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организациях.</a:t>
            </a:r>
            <a:endParaRPr sz="1800">
              <a:latin typeface="Times New Roman"/>
              <a:cs typeface="Times New Roman"/>
            </a:endParaRPr>
          </a:p>
          <a:p>
            <a:pPr marL="12700" marR="8890" indent="449580" algn="just">
              <a:lnSpc>
                <a:spcPct val="110100"/>
              </a:lnSpc>
              <a:spcBef>
                <a:spcPts val="10"/>
              </a:spcBef>
            </a:pPr>
            <a:r>
              <a:rPr sz="1800" dirty="0">
                <a:latin typeface="Times New Roman"/>
                <a:cs typeface="Times New Roman"/>
              </a:rPr>
              <a:t>Информация</a:t>
            </a:r>
            <a:r>
              <a:rPr sz="1800" spc="43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</a:t>
            </a:r>
            <a:r>
              <a:rPr sz="1800" spc="4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работниках,</a:t>
            </a:r>
            <a:r>
              <a:rPr sz="1800" spc="4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успешно</a:t>
            </a:r>
            <a:r>
              <a:rPr sz="1800" spc="4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прошедших</a:t>
            </a:r>
            <a:r>
              <a:rPr sz="1800" spc="4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обучение</a:t>
            </a:r>
            <a:r>
              <a:rPr sz="1800" spc="434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по </a:t>
            </a:r>
            <a:r>
              <a:rPr sz="1800" dirty="0">
                <a:latin typeface="Times New Roman"/>
                <a:cs typeface="Times New Roman"/>
              </a:rPr>
              <a:t>ОТ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заносится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Реестр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обученных по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охране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труда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лиц.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963" y="296671"/>
            <a:ext cx="6864984" cy="304927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462280">
              <a:lnSpc>
                <a:spcPct val="100000"/>
              </a:lnSpc>
              <a:spcBef>
                <a:spcPts val="325"/>
              </a:spcBef>
            </a:pPr>
            <a:r>
              <a:rPr sz="1800" dirty="0">
                <a:latin typeface="Times New Roman"/>
                <a:cs typeface="Times New Roman"/>
              </a:rPr>
              <a:t>Периодичность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планового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обучения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установлена.</a:t>
            </a:r>
            <a:endParaRPr sz="1800">
              <a:latin typeface="Times New Roman"/>
              <a:cs typeface="Times New Roman"/>
            </a:endParaRPr>
          </a:p>
          <a:p>
            <a:pPr marL="12700" marR="5715">
              <a:lnSpc>
                <a:spcPct val="110100"/>
              </a:lnSpc>
              <a:spcBef>
                <a:spcPts val="10"/>
              </a:spcBef>
              <a:tabLst>
                <a:tab pos="1132205" algn="l"/>
                <a:tab pos="1413510" algn="l"/>
                <a:tab pos="2459990" algn="l"/>
                <a:tab pos="3298190" algn="l"/>
                <a:tab pos="4581525" algn="l"/>
                <a:tab pos="5045710" algn="l"/>
                <a:tab pos="6748780" algn="l"/>
              </a:tabLst>
            </a:pPr>
            <a:r>
              <a:rPr sz="1800" spc="-10" dirty="0">
                <a:latin typeface="Times New Roman"/>
                <a:cs typeface="Times New Roman"/>
              </a:rPr>
              <a:t>Обучение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50" dirty="0">
                <a:latin typeface="Times New Roman"/>
                <a:cs typeface="Times New Roman"/>
              </a:rPr>
              <a:t>и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проверка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знаний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требований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25" dirty="0">
                <a:latin typeface="Times New Roman"/>
                <a:cs typeface="Times New Roman"/>
              </a:rPr>
              <a:t>ОТ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осуществляется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50" dirty="0">
                <a:latin typeface="Times New Roman"/>
                <a:cs typeface="Times New Roman"/>
              </a:rPr>
              <a:t>с </a:t>
            </a:r>
            <a:r>
              <a:rPr sz="1800" dirty="0">
                <a:latin typeface="Times New Roman"/>
                <a:cs typeface="Times New Roman"/>
              </a:rPr>
              <a:t>отрывом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от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трудовой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деятельности.</a:t>
            </a:r>
            <a:endParaRPr sz="1800">
              <a:latin typeface="Times New Roman"/>
              <a:cs typeface="Times New Roman"/>
            </a:endParaRPr>
          </a:p>
          <a:p>
            <a:pPr marL="12700" marR="5080">
              <a:lnSpc>
                <a:spcPts val="2390"/>
              </a:lnSpc>
              <a:spcBef>
                <a:spcPts val="105"/>
              </a:spcBef>
            </a:pPr>
            <a:r>
              <a:rPr sz="1800" dirty="0">
                <a:latin typeface="Times New Roman"/>
                <a:cs typeface="Times New Roman"/>
              </a:rPr>
              <a:t>Установлены</a:t>
            </a:r>
            <a:r>
              <a:rPr sz="1800" spc="2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три</a:t>
            </a:r>
            <a:r>
              <a:rPr sz="1800" spc="2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программы</a:t>
            </a:r>
            <a:r>
              <a:rPr sz="1800" spc="2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обучения</a:t>
            </a:r>
            <a:r>
              <a:rPr sz="1800" spc="2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2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зависимости</a:t>
            </a:r>
            <a:r>
              <a:rPr sz="1800" spc="2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от</a:t>
            </a:r>
            <a:r>
              <a:rPr sz="1800" spc="27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категории работников.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00" dirty="0">
                <a:latin typeface="Times New Roman"/>
                <a:cs typeface="Times New Roman"/>
              </a:rPr>
              <a:t>Если</a:t>
            </a:r>
            <a:r>
              <a:rPr sz="1800" spc="3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работник</a:t>
            </a:r>
            <a:r>
              <a:rPr sz="1800" spc="2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подлежит</a:t>
            </a:r>
            <a:r>
              <a:rPr sz="1800" spc="3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обучению</a:t>
            </a:r>
            <a:r>
              <a:rPr sz="1800" spc="3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по</a:t>
            </a:r>
            <a:r>
              <a:rPr sz="1800" spc="3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нескольким</a:t>
            </a:r>
            <a:r>
              <a:rPr sz="1800" spc="3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программам,</a:t>
            </a:r>
            <a:r>
              <a:rPr sz="1800" spc="30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то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1800" dirty="0">
                <a:latin typeface="Times New Roman"/>
                <a:cs typeface="Times New Roman"/>
              </a:rPr>
              <a:t>общая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продолжительность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обучения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суммируется.</a:t>
            </a:r>
            <a:endParaRPr sz="1800">
              <a:latin typeface="Times New Roman"/>
              <a:cs typeface="Times New Roman"/>
            </a:endParaRPr>
          </a:p>
          <a:p>
            <a:pPr marL="12700" marR="5080" indent="449580" algn="just">
              <a:lnSpc>
                <a:spcPct val="110000"/>
              </a:lnSpc>
              <a:spcBef>
                <a:spcPts val="15"/>
              </a:spcBef>
            </a:pPr>
            <a:r>
              <a:rPr sz="1800" dirty="0">
                <a:latin typeface="Times New Roman"/>
                <a:cs typeface="Times New Roman"/>
              </a:rPr>
              <a:t>Удостоверения</a:t>
            </a:r>
            <a:r>
              <a:rPr sz="1800" spc="409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</a:t>
            </a:r>
            <a:r>
              <a:rPr sz="1800" spc="43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проверке</a:t>
            </a:r>
            <a:r>
              <a:rPr sz="1800" spc="43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знаний</a:t>
            </a:r>
            <a:r>
              <a:rPr sz="1800" spc="43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требований</a:t>
            </a:r>
            <a:r>
              <a:rPr sz="1800" spc="4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ОТ,</a:t>
            </a:r>
            <a:r>
              <a:rPr sz="1800" spc="4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протоколы </a:t>
            </a:r>
            <a:r>
              <a:rPr sz="1800" dirty="0">
                <a:latin typeface="Times New Roman"/>
                <a:cs typeface="Times New Roman"/>
              </a:rPr>
              <a:t>проверки</a:t>
            </a:r>
            <a:r>
              <a:rPr sz="1800" spc="2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знаний</a:t>
            </a:r>
            <a:r>
              <a:rPr sz="1800" spc="2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требований</a:t>
            </a:r>
            <a:r>
              <a:rPr sz="1800" spc="2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ОТ,</a:t>
            </a:r>
            <a:r>
              <a:rPr sz="1800" spc="2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выданные</a:t>
            </a:r>
            <a:r>
              <a:rPr sz="1800" spc="2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до</a:t>
            </a:r>
            <a:r>
              <a:rPr sz="1800" spc="2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введения</a:t>
            </a:r>
            <a:r>
              <a:rPr sz="1800" spc="2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21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действие </a:t>
            </a:r>
            <a:r>
              <a:rPr sz="1800" dirty="0">
                <a:latin typeface="Times New Roman"/>
                <a:cs typeface="Times New Roman"/>
              </a:rPr>
              <a:t>Порядка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(нового),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действительны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до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окончания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срока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их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действия.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963" y="305816"/>
            <a:ext cx="6866890" cy="334391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808355">
              <a:lnSpc>
                <a:spcPct val="100000"/>
              </a:lnSpc>
              <a:spcBef>
                <a:spcPts val="290"/>
              </a:spcBef>
            </a:pPr>
            <a:r>
              <a:rPr sz="1800" b="1" dirty="0">
                <a:latin typeface="Times New Roman"/>
                <a:cs typeface="Times New Roman"/>
              </a:rPr>
              <a:t>Статья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224.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Комитеты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(комиссии)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по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охране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труда</a:t>
            </a:r>
            <a:endParaRPr sz="1800">
              <a:latin typeface="Times New Roman"/>
              <a:cs typeface="Times New Roman"/>
            </a:endParaRPr>
          </a:p>
          <a:p>
            <a:pPr marL="12700" marR="5080">
              <a:lnSpc>
                <a:spcPts val="2410"/>
              </a:lnSpc>
              <a:spcBef>
                <a:spcPts val="65"/>
              </a:spcBef>
            </a:pPr>
            <a:r>
              <a:rPr sz="1800" dirty="0">
                <a:latin typeface="Times New Roman"/>
                <a:cs typeface="Times New Roman"/>
              </a:rPr>
              <a:t>Приказ</a:t>
            </a:r>
            <a:r>
              <a:rPr sz="1800" spc="2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Минтруда</a:t>
            </a:r>
            <a:r>
              <a:rPr sz="1800" spc="2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России</a:t>
            </a:r>
            <a:r>
              <a:rPr sz="1800" spc="2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от</a:t>
            </a:r>
            <a:r>
              <a:rPr sz="1800" spc="2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22.09.2021</a:t>
            </a:r>
            <a:r>
              <a:rPr sz="1800" spc="29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№</a:t>
            </a:r>
            <a:r>
              <a:rPr sz="1800" b="1" spc="27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650н</a:t>
            </a:r>
            <a:r>
              <a:rPr sz="1800" b="1" spc="26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«Об</a:t>
            </a:r>
            <a:r>
              <a:rPr sz="1800" b="1" spc="27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утверждении </a:t>
            </a:r>
            <a:r>
              <a:rPr sz="1800" b="1" dirty="0">
                <a:latin typeface="Times New Roman"/>
                <a:cs typeface="Times New Roman"/>
              </a:rPr>
              <a:t>примерного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положения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о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комитете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(комиссии)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по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охране</a:t>
            </a:r>
            <a:r>
              <a:rPr sz="1800" b="1" spc="-10" dirty="0">
                <a:latin typeface="Times New Roman"/>
                <a:cs typeface="Times New Roman"/>
              </a:rPr>
              <a:t> труда»</a:t>
            </a:r>
            <a:endParaRPr sz="1800">
              <a:latin typeface="Times New Roman"/>
              <a:cs typeface="Times New Roman"/>
            </a:endParaRPr>
          </a:p>
          <a:p>
            <a:pPr marL="462280">
              <a:lnSpc>
                <a:spcPct val="100000"/>
              </a:lnSpc>
              <a:spcBef>
                <a:spcPts val="60"/>
              </a:spcBef>
            </a:pPr>
            <a:r>
              <a:rPr sz="1800" dirty="0">
                <a:latin typeface="Times New Roman"/>
                <a:cs typeface="Times New Roman"/>
              </a:rPr>
              <a:t>Требуют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актуализации</a:t>
            </a:r>
            <a:r>
              <a:rPr sz="1800" spc="-20" dirty="0">
                <a:latin typeface="Times New Roman"/>
                <a:cs typeface="Times New Roman"/>
              </a:rPr>
              <a:t> ЛНА:</a:t>
            </a:r>
            <a:endParaRPr sz="1800">
              <a:latin typeface="Times New Roman"/>
              <a:cs typeface="Times New Roman"/>
            </a:endParaRPr>
          </a:p>
          <a:p>
            <a:pPr marL="146685" indent="-134620">
              <a:lnSpc>
                <a:spcPct val="100000"/>
              </a:lnSpc>
              <a:spcBef>
                <a:spcPts val="229"/>
              </a:spcBef>
              <a:buChar char="-"/>
              <a:tabLst>
                <a:tab pos="147320" algn="l"/>
              </a:tabLst>
            </a:pPr>
            <a:r>
              <a:rPr sz="1800" spc="-10" dirty="0">
                <a:latin typeface="Times New Roman"/>
                <a:cs typeface="Times New Roman"/>
              </a:rPr>
              <a:t>Положение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комитете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(комиссии)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по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ОТ;</a:t>
            </a:r>
            <a:endParaRPr sz="1800">
              <a:latin typeface="Times New Roman"/>
              <a:cs typeface="Times New Roman"/>
            </a:endParaRPr>
          </a:p>
          <a:p>
            <a:pPr marL="147320" marR="2785110" indent="-147320">
              <a:lnSpc>
                <a:spcPct val="110000"/>
              </a:lnSpc>
              <a:buChar char="-"/>
              <a:tabLst>
                <a:tab pos="147320" algn="l"/>
              </a:tabLst>
            </a:pPr>
            <a:r>
              <a:rPr sz="1800" spc="-10" dirty="0">
                <a:latin typeface="Times New Roman"/>
                <a:cs typeface="Times New Roman"/>
              </a:rPr>
              <a:t>Регламент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работы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комитета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(комиссии); </a:t>
            </a:r>
            <a:r>
              <a:rPr sz="1800" dirty="0">
                <a:latin typeface="Times New Roman"/>
                <a:cs typeface="Times New Roman"/>
              </a:rPr>
              <a:t>Новые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обязательные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функции:</a:t>
            </a:r>
            <a:endParaRPr sz="1800">
              <a:latin typeface="Times New Roman"/>
              <a:cs typeface="Times New Roman"/>
            </a:endParaRPr>
          </a:p>
          <a:p>
            <a:pPr marL="144780" indent="-132715">
              <a:lnSpc>
                <a:spcPct val="100000"/>
              </a:lnSpc>
              <a:spcBef>
                <a:spcPts val="225"/>
              </a:spcBef>
              <a:buChar char="-"/>
              <a:tabLst>
                <a:tab pos="145415" algn="l"/>
              </a:tabLst>
            </a:pPr>
            <a:r>
              <a:rPr sz="1800" dirty="0">
                <a:latin typeface="Times New Roman"/>
                <a:cs typeface="Times New Roman"/>
              </a:rPr>
              <a:t>участие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разработке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ЛНА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по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ОТ;</a:t>
            </a:r>
            <a:endParaRPr sz="1800">
              <a:latin typeface="Times New Roman"/>
              <a:cs typeface="Times New Roman"/>
            </a:endParaRPr>
          </a:p>
          <a:p>
            <a:pPr marL="144780" indent="-132715">
              <a:lnSpc>
                <a:spcPct val="100000"/>
              </a:lnSpc>
              <a:spcBef>
                <a:spcPts val="219"/>
              </a:spcBef>
              <a:buChar char="-"/>
              <a:tabLst>
                <a:tab pos="145415" algn="l"/>
              </a:tabLst>
            </a:pPr>
            <a:r>
              <a:rPr sz="1800" dirty="0">
                <a:latin typeface="Times New Roman"/>
                <a:cs typeface="Times New Roman"/>
              </a:rPr>
              <a:t>участие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проведении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СОУТ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ОПР;</a:t>
            </a:r>
            <a:endParaRPr sz="1800">
              <a:latin typeface="Times New Roman"/>
              <a:cs typeface="Times New Roman"/>
            </a:endParaRPr>
          </a:p>
          <a:p>
            <a:pPr marL="12700" marR="353060">
              <a:lnSpc>
                <a:spcPts val="2390"/>
              </a:lnSpc>
              <a:spcBef>
                <a:spcPts val="85"/>
              </a:spcBef>
              <a:buChar char="-"/>
              <a:tabLst>
                <a:tab pos="147320" algn="l"/>
              </a:tabLst>
            </a:pPr>
            <a:r>
              <a:rPr sz="1800" spc="-10" dirty="0">
                <a:latin typeface="Times New Roman"/>
                <a:cs typeface="Times New Roman"/>
              </a:rPr>
              <a:t>содействие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рассмотрении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причин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обстоятельств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микротравм; </a:t>
            </a:r>
            <a:r>
              <a:rPr sz="1800" dirty="0">
                <a:latin typeface="Times New Roman"/>
                <a:cs typeface="Times New Roman"/>
              </a:rPr>
              <a:t>Комитет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подчиняется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напрямую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работодателю.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3441700"/>
            <a:ext cx="6866890" cy="314189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808355" algn="ctr">
              <a:lnSpc>
                <a:spcPct val="100000"/>
              </a:lnSpc>
              <a:spcBef>
                <a:spcPts val="290"/>
              </a:spcBef>
            </a:pPr>
            <a:r>
              <a:rPr lang="ru-RU" sz="1800" dirty="0" smtClean="0">
                <a:latin typeface="Times New Roman"/>
                <a:cs typeface="Times New Roman"/>
              </a:rPr>
              <a:t>БЛАГОДАРЮ ЗА ВНИМАНИЕ!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9863" y="330200"/>
            <a:ext cx="6524625" cy="3941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39725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imes New Roman"/>
                <a:cs typeface="Times New Roman"/>
              </a:rPr>
              <a:t>Статья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209.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Основные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понятия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900">
              <a:latin typeface="Times New Roman"/>
              <a:cs typeface="Times New Roman"/>
            </a:endParaRPr>
          </a:p>
          <a:p>
            <a:pPr marL="241300" marR="7620" indent="-229235" algn="just">
              <a:lnSpc>
                <a:spcPct val="95800"/>
              </a:lnSpc>
              <a:spcBef>
                <a:spcPts val="5"/>
              </a:spcBef>
              <a:buFont typeface="Symbol"/>
              <a:buChar char=""/>
              <a:tabLst>
                <a:tab pos="241935" algn="l"/>
              </a:tabLst>
            </a:pPr>
            <a:r>
              <a:rPr sz="1800" b="1" dirty="0">
                <a:latin typeface="Times New Roman"/>
                <a:cs typeface="Times New Roman"/>
              </a:rPr>
              <a:t>Опасность</a:t>
            </a:r>
            <a:r>
              <a:rPr sz="1800" b="1" spc="37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-</a:t>
            </a:r>
            <a:r>
              <a:rPr sz="1800" spc="36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потенциальный</a:t>
            </a:r>
            <a:r>
              <a:rPr sz="1800" spc="36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источник</a:t>
            </a:r>
            <a:r>
              <a:rPr sz="1800" spc="37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нанесения</a:t>
            </a:r>
            <a:r>
              <a:rPr sz="1800" spc="370" dirty="0">
                <a:latin typeface="Times New Roman"/>
                <a:cs typeface="Times New Roman"/>
              </a:rPr>
              <a:t>  </a:t>
            </a:r>
            <a:r>
              <a:rPr sz="1800" spc="-10" dirty="0">
                <a:latin typeface="Times New Roman"/>
                <a:cs typeface="Times New Roman"/>
              </a:rPr>
              <a:t>вреда, </a:t>
            </a:r>
            <a:r>
              <a:rPr sz="1800" dirty="0">
                <a:latin typeface="Times New Roman"/>
                <a:cs typeface="Times New Roman"/>
              </a:rPr>
              <a:t>представляющий</a:t>
            </a:r>
            <a:r>
              <a:rPr sz="1800" spc="25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угрозу</a:t>
            </a:r>
            <a:r>
              <a:rPr sz="1800" spc="2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жизни</a:t>
            </a:r>
            <a:r>
              <a:rPr sz="1800" spc="2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2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(или)</a:t>
            </a:r>
            <a:r>
              <a:rPr sz="1800" spc="2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здоровью</a:t>
            </a:r>
            <a:r>
              <a:rPr sz="1800" spc="2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работника</a:t>
            </a:r>
            <a:r>
              <a:rPr sz="1800" spc="290" dirty="0">
                <a:latin typeface="Times New Roman"/>
                <a:cs typeface="Times New Roman"/>
              </a:rPr>
              <a:t> </a:t>
            </a:r>
            <a:r>
              <a:rPr sz="1800" spc="-50" dirty="0">
                <a:latin typeface="Times New Roman"/>
                <a:cs typeface="Times New Roman"/>
              </a:rPr>
              <a:t>в </a:t>
            </a:r>
            <a:r>
              <a:rPr sz="1800" dirty="0">
                <a:latin typeface="Times New Roman"/>
                <a:cs typeface="Times New Roman"/>
              </a:rPr>
              <a:t>процессе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трудовой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деятельности.</a:t>
            </a:r>
            <a:endParaRPr sz="1800">
              <a:latin typeface="Times New Roman"/>
              <a:cs typeface="Times New Roman"/>
            </a:endParaRPr>
          </a:p>
          <a:p>
            <a:pPr marL="241300" marR="8890" algn="just">
              <a:lnSpc>
                <a:spcPct val="95800"/>
              </a:lnSpc>
              <a:spcBef>
                <a:spcPts val="1190"/>
              </a:spcBef>
            </a:pPr>
            <a:r>
              <a:rPr sz="1800" dirty="0">
                <a:latin typeface="Times New Roman"/>
                <a:cs typeface="Times New Roman"/>
              </a:rPr>
              <a:t>Приказ Минтруда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России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«Об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утверждении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Рекомендаций</a:t>
            </a:r>
            <a:r>
              <a:rPr sz="1800" b="1" spc="15" dirty="0">
                <a:latin typeface="Times New Roman"/>
                <a:cs typeface="Times New Roman"/>
              </a:rPr>
              <a:t> </a:t>
            </a:r>
            <a:r>
              <a:rPr sz="1800" b="1" spc="-25" dirty="0">
                <a:latin typeface="Times New Roman"/>
                <a:cs typeface="Times New Roman"/>
              </a:rPr>
              <a:t>по </a:t>
            </a:r>
            <a:r>
              <a:rPr sz="1800" b="1" dirty="0">
                <a:latin typeface="Times New Roman"/>
                <a:cs typeface="Times New Roman"/>
              </a:rPr>
              <a:t>классификации,</a:t>
            </a:r>
            <a:r>
              <a:rPr sz="1800" b="1" spc="15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обнаружению,</a:t>
            </a:r>
            <a:r>
              <a:rPr sz="1800" b="1" spc="17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распознаванию</a:t>
            </a:r>
            <a:r>
              <a:rPr sz="1800" b="1" spc="16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и</a:t>
            </a:r>
            <a:r>
              <a:rPr sz="1800" b="1" spc="16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описанию </a:t>
            </a:r>
            <a:r>
              <a:rPr sz="1800" b="1" dirty="0">
                <a:latin typeface="Times New Roman"/>
                <a:cs typeface="Times New Roman"/>
              </a:rPr>
              <a:t>опасностей»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- с 01.03.2022, </a:t>
            </a:r>
            <a:r>
              <a:rPr sz="1800" b="1" spc="-10" dirty="0">
                <a:latin typeface="Times New Roman"/>
                <a:cs typeface="Times New Roman"/>
              </a:rPr>
              <a:t>проект</a:t>
            </a:r>
            <a:r>
              <a:rPr sz="1800" spc="-10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 marL="241300" marR="5080" indent="-229235" algn="just">
              <a:lnSpc>
                <a:spcPct val="95900"/>
              </a:lnSpc>
              <a:spcBef>
                <a:spcPts val="1340"/>
              </a:spcBef>
              <a:buFont typeface="Symbol"/>
              <a:buChar char=""/>
              <a:tabLst>
                <a:tab pos="241935" algn="l"/>
              </a:tabLst>
            </a:pPr>
            <a:r>
              <a:rPr sz="1800" b="1" dirty="0">
                <a:latin typeface="Times New Roman"/>
                <a:cs typeface="Times New Roman"/>
              </a:rPr>
              <a:t>Профессиональный</a:t>
            </a:r>
            <a:r>
              <a:rPr sz="1800" b="1" spc="114" dirty="0">
                <a:latin typeface="Times New Roman"/>
                <a:cs typeface="Times New Roman"/>
              </a:rPr>
              <a:t>  </a:t>
            </a:r>
            <a:r>
              <a:rPr sz="1800" b="1" dirty="0">
                <a:latin typeface="Times New Roman"/>
                <a:cs typeface="Times New Roman"/>
              </a:rPr>
              <a:t>риск</a:t>
            </a:r>
            <a:r>
              <a:rPr sz="1800" b="1" spc="12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-</a:t>
            </a:r>
            <a:r>
              <a:rPr sz="1800" spc="12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вероятность</a:t>
            </a:r>
            <a:r>
              <a:rPr sz="1800" spc="12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причинения</a:t>
            </a:r>
            <a:r>
              <a:rPr sz="1800" spc="120" dirty="0">
                <a:latin typeface="Times New Roman"/>
                <a:cs typeface="Times New Roman"/>
              </a:rPr>
              <a:t>  </a:t>
            </a:r>
            <a:r>
              <a:rPr sz="1800" spc="-10" dirty="0">
                <a:latin typeface="Times New Roman"/>
                <a:cs typeface="Times New Roman"/>
              </a:rPr>
              <a:t>вреда </a:t>
            </a:r>
            <a:r>
              <a:rPr sz="1800" dirty="0">
                <a:latin typeface="Times New Roman"/>
                <a:cs typeface="Times New Roman"/>
              </a:rPr>
              <a:t>жизни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(или)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здоровью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работника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результате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воздействия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на </a:t>
            </a:r>
            <a:r>
              <a:rPr sz="1800" dirty="0">
                <a:latin typeface="Times New Roman"/>
                <a:cs typeface="Times New Roman"/>
              </a:rPr>
              <a:t>него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вредного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(или)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опасного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производственного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фактора </a:t>
            </a:r>
            <a:r>
              <a:rPr sz="1800" spc="-25" dirty="0">
                <a:latin typeface="Times New Roman"/>
                <a:cs typeface="Times New Roman"/>
              </a:rPr>
              <a:t>при </a:t>
            </a:r>
            <a:r>
              <a:rPr sz="1800" dirty="0">
                <a:latin typeface="Times New Roman"/>
                <a:cs typeface="Times New Roman"/>
              </a:rPr>
              <a:t>исполнении</a:t>
            </a:r>
            <a:r>
              <a:rPr sz="1800" spc="25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им</a:t>
            </a:r>
            <a:r>
              <a:rPr sz="1800" spc="2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своей</a:t>
            </a:r>
            <a:r>
              <a:rPr sz="1800" spc="2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трудовой</a:t>
            </a:r>
            <a:r>
              <a:rPr sz="1800" spc="2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функции</a:t>
            </a:r>
            <a:r>
              <a:rPr sz="1800" spc="2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2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учетом</a:t>
            </a:r>
            <a:r>
              <a:rPr sz="1800" spc="27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возможной </a:t>
            </a:r>
            <a:r>
              <a:rPr sz="1800" dirty="0">
                <a:latin typeface="Times New Roman"/>
                <a:cs typeface="Times New Roman"/>
              </a:rPr>
              <a:t>тяжести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повреждения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здоровья.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9863" y="4402962"/>
            <a:ext cx="39223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00"/>
              </a:spcBef>
              <a:buFont typeface="Symbol"/>
              <a:buChar char=""/>
              <a:tabLst>
                <a:tab pos="241935" algn="l"/>
                <a:tab pos="1735455" algn="l"/>
              </a:tabLst>
            </a:pPr>
            <a:r>
              <a:rPr sz="1800" b="1" spc="-10" dirty="0">
                <a:latin typeface="Times New Roman"/>
                <a:cs typeface="Times New Roman"/>
              </a:rPr>
              <a:t>Управление</a:t>
            </a:r>
            <a:r>
              <a:rPr sz="1800" b="1" dirty="0">
                <a:latin typeface="Times New Roman"/>
                <a:cs typeface="Times New Roman"/>
              </a:rPr>
              <a:t>	</a:t>
            </a:r>
            <a:r>
              <a:rPr sz="1800" b="1" spc="-10" dirty="0">
                <a:latin typeface="Times New Roman"/>
                <a:cs typeface="Times New Roman"/>
              </a:rPr>
              <a:t>профессиональными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8768" y="4402962"/>
            <a:ext cx="6296025" cy="56197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 indent="3903979">
              <a:lnSpc>
                <a:spcPts val="2060"/>
              </a:lnSpc>
              <a:spcBef>
                <a:spcPts val="250"/>
              </a:spcBef>
              <a:tabLst>
                <a:tab pos="1953895" algn="l"/>
                <a:tab pos="3478529" algn="l"/>
                <a:tab pos="3842385" algn="l"/>
                <a:tab pos="5048885" algn="l"/>
                <a:tab pos="5362575" algn="l"/>
              </a:tabLst>
            </a:pPr>
            <a:r>
              <a:rPr sz="1800" b="1" spc="-10" dirty="0">
                <a:latin typeface="Times New Roman"/>
                <a:cs typeface="Times New Roman"/>
              </a:rPr>
              <a:t>рисками</a:t>
            </a:r>
            <a:r>
              <a:rPr sz="1800" b="1" dirty="0">
                <a:latin typeface="Times New Roman"/>
                <a:cs typeface="Times New Roman"/>
              </a:rPr>
              <a:t>	</a:t>
            </a:r>
            <a:r>
              <a:rPr sz="1800" spc="-50" dirty="0">
                <a:latin typeface="Times New Roman"/>
                <a:cs typeface="Times New Roman"/>
              </a:rPr>
              <a:t>-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комплекс взаимосвязанных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мероприятий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50" dirty="0">
                <a:latin typeface="Times New Roman"/>
                <a:cs typeface="Times New Roman"/>
              </a:rPr>
              <a:t>и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процедур,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35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являющихся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8768" y="4928742"/>
            <a:ext cx="6294755" cy="161417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 algn="just">
              <a:lnSpc>
                <a:spcPct val="95800"/>
              </a:lnSpc>
              <a:spcBef>
                <a:spcPts val="190"/>
              </a:spcBef>
            </a:pPr>
            <a:r>
              <a:rPr sz="1800" dirty="0">
                <a:latin typeface="Times New Roman"/>
                <a:cs typeface="Times New Roman"/>
              </a:rPr>
              <a:t>элементами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системы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управления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охраной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труда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включающих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31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себя</a:t>
            </a:r>
            <a:r>
              <a:rPr sz="1800" spc="31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выявление</a:t>
            </a:r>
            <a:r>
              <a:rPr sz="1800" spc="32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опасностей,</a:t>
            </a:r>
            <a:r>
              <a:rPr sz="1800" spc="32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оценку</a:t>
            </a:r>
            <a:r>
              <a:rPr sz="1800" spc="325" dirty="0">
                <a:latin typeface="Times New Roman"/>
                <a:cs typeface="Times New Roman"/>
              </a:rPr>
              <a:t>  </a:t>
            </a:r>
            <a:r>
              <a:rPr sz="1800" spc="-10" dirty="0">
                <a:latin typeface="Times New Roman"/>
                <a:cs typeface="Times New Roman"/>
              </a:rPr>
              <a:t>профессиональных </a:t>
            </a:r>
            <a:r>
              <a:rPr sz="1800" dirty="0">
                <a:latin typeface="Times New Roman"/>
                <a:cs typeface="Times New Roman"/>
              </a:rPr>
              <a:t>рисков</a:t>
            </a:r>
            <a:r>
              <a:rPr sz="1800" spc="365" dirty="0">
                <a:latin typeface="Times New Roman"/>
                <a:cs typeface="Times New Roman"/>
              </a:rPr>
              <a:t>  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365" dirty="0">
                <a:latin typeface="Times New Roman"/>
                <a:cs typeface="Times New Roman"/>
              </a:rPr>
              <a:t>   </a:t>
            </a:r>
            <a:r>
              <a:rPr sz="1800" dirty="0">
                <a:latin typeface="Times New Roman"/>
                <a:cs typeface="Times New Roman"/>
              </a:rPr>
              <a:t>применение</a:t>
            </a:r>
            <a:r>
              <a:rPr sz="1800" spc="375" dirty="0">
                <a:latin typeface="Times New Roman"/>
                <a:cs typeface="Times New Roman"/>
              </a:rPr>
              <a:t>   </a:t>
            </a:r>
            <a:r>
              <a:rPr sz="1800" dirty="0">
                <a:latin typeface="Times New Roman"/>
                <a:cs typeface="Times New Roman"/>
              </a:rPr>
              <a:t>мер</a:t>
            </a:r>
            <a:r>
              <a:rPr sz="1800" spc="375" dirty="0">
                <a:latin typeface="Times New Roman"/>
                <a:cs typeface="Times New Roman"/>
              </a:rPr>
              <a:t>   </a:t>
            </a:r>
            <a:r>
              <a:rPr sz="1800" dirty="0">
                <a:latin typeface="Times New Roman"/>
                <a:cs typeface="Times New Roman"/>
              </a:rPr>
              <a:t>по</a:t>
            </a:r>
            <a:r>
              <a:rPr sz="1800" spc="370" dirty="0">
                <a:latin typeface="Times New Roman"/>
                <a:cs typeface="Times New Roman"/>
              </a:rPr>
              <a:t>   </a:t>
            </a:r>
            <a:r>
              <a:rPr sz="1800" dirty="0">
                <a:latin typeface="Times New Roman"/>
                <a:cs typeface="Times New Roman"/>
              </a:rPr>
              <a:t>снижению</a:t>
            </a:r>
            <a:r>
              <a:rPr sz="1800" spc="370" dirty="0">
                <a:latin typeface="Times New Roman"/>
                <a:cs typeface="Times New Roman"/>
              </a:rPr>
              <a:t>   </a:t>
            </a:r>
            <a:r>
              <a:rPr sz="1800" spc="-10" dirty="0">
                <a:latin typeface="Times New Roman"/>
                <a:cs typeface="Times New Roman"/>
              </a:rPr>
              <a:t>уровней </a:t>
            </a:r>
            <a:r>
              <a:rPr sz="1800" dirty="0">
                <a:latin typeface="Times New Roman"/>
                <a:cs typeface="Times New Roman"/>
              </a:rPr>
              <a:t>профессиональных</a:t>
            </a:r>
            <a:r>
              <a:rPr sz="1800" spc="4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рисков</a:t>
            </a:r>
            <a:r>
              <a:rPr sz="1800" spc="5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или</a:t>
            </a:r>
            <a:r>
              <a:rPr sz="1800" spc="5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недопущению</a:t>
            </a:r>
            <a:r>
              <a:rPr sz="1800" spc="509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повышения</a:t>
            </a:r>
            <a:r>
              <a:rPr sz="1800" spc="50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их </a:t>
            </a:r>
            <a:r>
              <a:rPr sz="1800" dirty="0">
                <a:latin typeface="Times New Roman"/>
                <a:cs typeface="Times New Roman"/>
              </a:rPr>
              <a:t>уровней,</a:t>
            </a:r>
            <a:r>
              <a:rPr sz="1800" spc="480" dirty="0">
                <a:latin typeface="Times New Roman"/>
                <a:cs typeface="Times New Roman"/>
              </a:rPr>
              <a:t>    </a:t>
            </a:r>
            <a:r>
              <a:rPr sz="1800" dirty="0">
                <a:latin typeface="Times New Roman"/>
                <a:cs typeface="Times New Roman"/>
              </a:rPr>
              <a:t>мониторинг</a:t>
            </a:r>
            <a:r>
              <a:rPr sz="1800" spc="484" dirty="0">
                <a:latin typeface="Times New Roman"/>
                <a:cs typeface="Times New Roman"/>
              </a:rPr>
              <a:t>   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484" dirty="0">
                <a:latin typeface="Times New Roman"/>
                <a:cs typeface="Times New Roman"/>
              </a:rPr>
              <a:t>    </a:t>
            </a:r>
            <a:r>
              <a:rPr sz="1800" dirty="0">
                <a:latin typeface="Times New Roman"/>
                <a:cs typeface="Times New Roman"/>
              </a:rPr>
              <a:t>пересмотр</a:t>
            </a:r>
            <a:r>
              <a:rPr sz="1800" spc="480" dirty="0">
                <a:latin typeface="Times New Roman"/>
                <a:cs typeface="Times New Roman"/>
              </a:rPr>
              <a:t>    </a:t>
            </a:r>
            <a:r>
              <a:rPr sz="1800" spc="-10" dirty="0">
                <a:latin typeface="Times New Roman"/>
                <a:cs typeface="Times New Roman"/>
              </a:rPr>
              <a:t>выявленных </a:t>
            </a:r>
            <a:r>
              <a:rPr sz="1800" dirty="0">
                <a:latin typeface="Times New Roman"/>
                <a:cs typeface="Times New Roman"/>
              </a:rPr>
              <a:t>профессиональных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рисков.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9863" y="330200"/>
            <a:ext cx="6184265" cy="1873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9250">
              <a:lnSpc>
                <a:spcPts val="2120"/>
              </a:lnSpc>
              <a:spcBef>
                <a:spcPts val="100"/>
              </a:spcBef>
            </a:pPr>
            <a:r>
              <a:rPr sz="1800" b="1" dirty="0">
                <a:latin typeface="Times New Roman"/>
                <a:cs typeface="Times New Roman"/>
              </a:rPr>
              <a:t>Статья</a:t>
            </a:r>
            <a:r>
              <a:rPr sz="1800" b="1" spc="-3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211.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Государственное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управление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охраной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труда</a:t>
            </a:r>
            <a:endParaRPr sz="1800">
              <a:latin typeface="Times New Roman"/>
              <a:cs typeface="Times New Roman"/>
            </a:endParaRPr>
          </a:p>
          <a:p>
            <a:pPr marL="2289810">
              <a:lnSpc>
                <a:spcPts val="2055"/>
              </a:lnSpc>
            </a:pPr>
            <a:r>
              <a:rPr sz="1800" b="1" dirty="0">
                <a:latin typeface="Times New Roman"/>
                <a:cs typeface="Times New Roman"/>
              </a:rPr>
              <a:t>(взамен</a:t>
            </a:r>
            <a:r>
              <a:rPr sz="1800" b="1" spc="-6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ст.</a:t>
            </a:r>
            <a:r>
              <a:rPr sz="1800" b="1" spc="-55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Times New Roman"/>
                <a:cs typeface="Times New Roman"/>
              </a:rPr>
              <a:t>216)</a:t>
            </a:r>
            <a:endParaRPr sz="1800">
              <a:latin typeface="Times New Roman"/>
              <a:cs typeface="Times New Roman"/>
            </a:endParaRPr>
          </a:p>
          <a:p>
            <a:pPr marL="12700" marR="2619375">
              <a:lnSpc>
                <a:spcPts val="2080"/>
              </a:lnSpc>
              <a:spcBef>
                <a:spcPts val="70"/>
              </a:spcBef>
            </a:pPr>
            <a:r>
              <a:rPr sz="1800" dirty="0">
                <a:latin typeface="Times New Roman"/>
                <a:cs typeface="Times New Roman"/>
              </a:rPr>
              <a:t>дополнена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ст.ст.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211.1.,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211.2.,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211.3 </a:t>
            </a:r>
            <a:r>
              <a:rPr sz="1800" dirty="0">
                <a:latin typeface="Times New Roman"/>
                <a:cs typeface="Times New Roman"/>
              </a:rPr>
              <a:t>отдельно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перечислены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полномочия</a:t>
            </a:r>
            <a:endParaRPr sz="1800">
              <a:latin typeface="Times New Roman"/>
              <a:cs typeface="Times New Roman"/>
            </a:endParaRPr>
          </a:p>
          <a:p>
            <a:pPr marL="146685" indent="-134620">
              <a:lnSpc>
                <a:spcPts val="1960"/>
              </a:lnSpc>
              <a:buChar char="-"/>
              <a:tabLst>
                <a:tab pos="147320" algn="l"/>
              </a:tabLst>
            </a:pPr>
            <a:r>
              <a:rPr sz="1800" spc="-10" dirty="0">
                <a:latin typeface="Times New Roman"/>
                <a:cs typeface="Times New Roman"/>
              </a:rPr>
              <a:t>Правительства</a:t>
            </a:r>
            <a:r>
              <a:rPr sz="1800" spc="-25" dirty="0">
                <a:latin typeface="Times New Roman"/>
                <a:cs typeface="Times New Roman"/>
              </a:rPr>
              <a:t> РФ,</a:t>
            </a:r>
            <a:endParaRPr sz="1800">
              <a:latin typeface="Times New Roman"/>
              <a:cs typeface="Times New Roman"/>
            </a:endParaRPr>
          </a:p>
          <a:p>
            <a:pPr marL="146685" indent="-134620">
              <a:lnSpc>
                <a:spcPts val="2070"/>
              </a:lnSpc>
              <a:buChar char="-"/>
              <a:tabLst>
                <a:tab pos="147320" algn="l"/>
              </a:tabLst>
            </a:pPr>
            <a:r>
              <a:rPr sz="1800" dirty="0">
                <a:latin typeface="Times New Roman"/>
                <a:cs typeface="Times New Roman"/>
              </a:rPr>
              <a:t>федеральных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органов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исполнительной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власти,</a:t>
            </a:r>
            <a:endParaRPr sz="1800">
              <a:latin typeface="Times New Roman"/>
              <a:cs typeface="Times New Roman"/>
            </a:endParaRPr>
          </a:p>
          <a:p>
            <a:pPr marL="146685" indent="-134620">
              <a:lnSpc>
                <a:spcPts val="2110"/>
              </a:lnSpc>
              <a:buChar char="-"/>
              <a:tabLst>
                <a:tab pos="147320" algn="l"/>
              </a:tabLst>
            </a:pPr>
            <a:r>
              <a:rPr sz="1800" dirty="0">
                <a:latin typeface="Times New Roman"/>
                <a:cs typeface="Times New Roman"/>
              </a:rPr>
              <a:t>органов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исполнительной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власти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субъектов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РФ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области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ОТ.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963" y="301243"/>
            <a:ext cx="6866890" cy="5927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9855" marR="107314" algn="ctr">
              <a:lnSpc>
                <a:spcPct val="110600"/>
              </a:lnSpc>
              <a:spcBef>
                <a:spcPts val="100"/>
              </a:spcBef>
            </a:pPr>
            <a:r>
              <a:rPr sz="1800" b="1" dirty="0">
                <a:latin typeface="Times New Roman"/>
                <a:cs typeface="Times New Roman"/>
              </a:rPr>
              <a:t>Статья</a:t>
            </a:r>
            <a:r>
              <a:rPr sz="1800" b="1" spc="-5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212.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Государственные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нормативные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требования</a:t>
            </a:r>
            <a:r>
              <a:rPr sz="1800" b="1" spc="-3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охраны труда</a:t>
            </a:r>
            <a:endParaRPr sz="1800">
              <a:latin typeface="Times New Roman"/>
              <a:cs typeface="Times New Roman"/>
            </a:endParaRPr>
          </a:p>
          <a:p>
            <a:pPr marL="958850" marR="955675" algn="ctr">
              <a:lnSpc>
                <a:spcPct val="110000"/>
              </a:lnSpc>
            </a:pPr>
            <a:r>
              <a:rPr sz="1800" b="1" dirty="0">
                <a:latin typeface="Times New Roman"/>
                <a:cs typeface="Times New Roman"/>
              </a:rPr>
              <a:t>и</a:t>
            </a:r>
            <a:r>
              <a:rPr sz="1800" b="1" spc="-3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национальные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стандарты безопасности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труда </a:t>
            </a:r>
            <a:r>
              <a:rPr sz="1800" b="1" dirty="0">
                <a:latin typeface="Times New Roman"/>
                <a:cs typeface="Times New Roman"/>
              </a:rPr>
              <a:t>(взамен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ст.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Times New Roman"/>
                <a:cs typeface="Times New Roman"/>
              </a:rPr>
              <a:t>211)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900">
              <a:latin typeface="Times New Roman"/>
              <a:cs typeface="Times New Roman"/>
            </a:endParaRPr>
          </a:p>
          <a:p>
            <a:pPr marL="12700" marR="8255" indent="449580" algn="just">
              <a:lnSpc>
                <a:spcPct val="110200"/>
              </a:lnSpc>
            </a:pP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2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настоящее</a:t>
            </a:r>
            <a:r>
              <a:rPr sz="1800" spc="2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время</a:t>
            </a:r>
            <a:r>
              <a:rPr sz="1800" spc="2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согласно</a:t>
            </a:r>
            <a:r>
              <a:rPr sz="1800" spc="2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ППРФ</a:t>
            </a:r>
            <a:r>
              <a:rPr sz="1800" spc="2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от</a:t>
            </a:r>
            <a:r>
              <a:rPr sz="1800" spc="2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27.12.2010</a:t>
            </a:r>
            <a:r>
              <a:rPr sz="1800" spc="2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№</a:t>
            </a:r>
            <a:r>
              <a:rPr sz="1800" spc="25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1160</a:t>
            </a:r>
            <a:r>
              <a:rPr sz="1800" spc="25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«Об </a:t>
            </a:r>
            <a:r>
              <a:rPr sz="1800" dirty="0">
                <a:latin typeface="Times New Roman"/>
                <a:cs typeface="Times New Roman"/>
              </a:rPr>
              <a:t>утверждении</a:t>
            </a:r>
            <a:r>
              <a:rPr sz="1800" spc="5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Положения</a:t>
            </a:r>
            <a:r>
              <a:rPr sz="1800" spc="5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</a:t>
            </a:r>
            <a:r>
              <a:rPr sz="1800" spc="5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разработке,</a:t>
            </a:r>
            <a:r>
              <a:rPr sz="1800" spc="5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утверждении</a:t>
            </a:r>
            <a:r>
              <a:rPr sz="1800" spc="5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5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изменении </a:t>
            </a:r>
            <a:r>
              <a:rPr sz="1800" dirty="0">
                <a:latin typeface="Times New Roman"/>
                <a:cs typeface="Times New Roman"/>
              </a:rPr>
              <a:t>НПА,</a:t>
            </a:r>
            <a:r>
              <a:rPr sz="1800" spc="509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содержащих</a:t>
            </a:r>
            <a:r>
              <a:rPr sz="1800" spc="509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государственные</a:t>
            </a:r>
            <a:r>
              <a:rPr sz="1800" spc="51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нормативные</a:t>
            </a:r>
            <a:r>
              <a:rPr sz="1800" spc="505" dirty="0">
                <a:latin typeface="Times New Roman"/>
                <a:cs typeface="Times New Roman"/>
              </a:rPr>
              <a:t>  </a:t>
            </a:r>
            <a:r>
              <a:rPr sz="1800" spc="-10" dirty="0">
                <a:latin typeface="Times New Roman"/>
                <a:cs typeface="Times New Roman"/>
              </a:rPr>
              <a:t>требования </a:t>
            </a:r>
            <a:r>
              <a:rPr sz="1800" dirty="0">
                <a:latin typeface="Times New Roman"/>
                <a:cs typeface="Times New Roman"/>
              </a:rPr>
              <a:t>охраны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труда»,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к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таким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НПА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относятся:</a:t>
            </a:r>
            <a:endParaRPr sz="1800">
              <a:latin typeface="Times New Roman"/>
              <a:cs typeface="Times New Roman"/>
            </a:endParaRPr>
          </a:p>
          <a:p>
            <a:pPr marL="146685" indent="-134620" algn="just">
              <a:lnSpc>
                <a:spcPct val="100000"/>
              </a:lnSpc>
              <a:spcBef>
                <a:spcPts val="229"/>
              </a:spcBef>
              <a:buChar char="-"/>
              <a:tabLst>
                <a:tab pos="147320" algn="l"/>
              </a:tabLst>
            </a:pPr>
            <a:r>
              <a:rPr sz="1800" dirty="0">
                <a:latin typeface="Times New Roman"/>
                <a:cs typeface="Times New Roman"/>
              </a:rPr>
              <a:t>Правила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типовые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инструкции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по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охране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труда;</a:t>
            </a:r>
            <a:endParaRPr sz="1800">
              <a:latin typeface="Times New Roman"/>
              <a:cs typeface="Times New Roman"/>
            </a:endParaRPr>
          </a:p>
          <a:p>
            <a:pPr marL="146685" indent="-134620">
              <a:lnSpc>
                <a:spcPct val="100000"/>
              </a:lnSpc>
              <a:spcBef>
                <a:spcPts val="215"/>
              </a:spcBef>
              <a:buChar char="-"/>
              <a:tabLst>
                <a:tab pos="147320" algn="l"/>
              </a:tabLst>
            </a:pPr>
            <a:r>
              <a:rPr sz="1800" dirty="0">
                <a:latin typeface="Times New Roman"/>
                <a:cs typeface="Times New Roman"/>
              </a:rPr>
              <a:t>ГОСТы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ССБТ;</a:t>
            </a:r>
            <a:endParaRPr sz="1800">
              <a:latin typeface="Times New Roman"/>
              <a:cs typeface="Times New Roman"/>
            </a:endParaRPr>
          </a:p>
          <a:p>
            <a:pPr marL="12700" marR="6350" algn="just">
              <a:lnSpc>
                <a:spcPct val="110000"/>
              </a:lnSpc>
              <a:spcBef>
                <a:spcPts val="10"/>
              </a:spcBef>
              <a:buChar char="-"/>
              <a:tabLst>
                <a:tab pos="458470" algn="l"/>
              </a:tabLst>
            </a:pPr>
            <a:r>
              <a:rPr sz="1800" dirty="0">
                <a:latin typeface="Times New Roman"/>
                <a:cs typeface="Times New Roman"/>
              </a:rPr>
              <a:t>Государственные</a:t>
            </a:r>
            <a:r>
              <a:rPr sz="1800" spc="440" dirty="0">
                <a:latin typeface="Times New Roman"/>
                <a:cs typeface="Times New Roman"/>
              </a:rPr>
              <a:t>   </a:t>
            </a:r>
            <a:r>
              <a:rPr sz="1800" spc="-10" dirty="0">
                <a:latin typeface="Times New Roman"/>
                <a:cs typeface="Times New Roman"/>
              </a:rPr>
              <a:t>санитарно-</a:t>
            </a:r>
            <a:r>
              <a:rPr sz="1800" dirty="0">
                <a:latin typeface="Times New Roman"/>
                <a:cs typeface="Times New Roman"/>
              </a:rPr>
              <a:t>эпидемиологические</a:t>
            </a:r>
            <a:r>
              <a:rPr sz="1800" spc="440" dirty="0">
                <a:latin typeface="Times New Roman"/>
                <a:cs typeface="Times New Roman"/>
              </a:rPr>
              <a:t>   </a:t>
            </a:r>
            <a:r>
              <a:rPr sz="1800" spc="-10" dirty="0">
                <a:latin typeface="Times New Roman"/>
                <a:cs typeface="Times New Roman"/>
              </a:rPr>
              <a:t>правила, нормативы.</a:t>
            </a:r>
            <a:endParaRPr sz="1800">
              <a:latin typeface="Times New Roman"/>
              <a:cs typeface="Times New Roman"/>
            </a:endParaRPr>
          </a:p>
          <a:p>
            <a:pPr marL="12700" marR="6350" indent="449580" algn="just">
              <a:lnSpc>
                <a:spcPts val="2390"/>
              </a:lnSpc>
              <a:spcBef>
                <a:spcPts val="105"/>
              </a:spcBef>
            </a:pPr>
            <a:r>
              <a:rPr sz="1800" b="1" dirty="0">
                <a:latin typeface="Times New Roman"/>
                <a:cs typeface="Times New Roman"/>
              </a:rPr>
              <a:t>С</a:t>
            </a:r>
            <a:r>
              <a:rPr sz="1800" b="1" spc="395" dirty="0">
                <a:latin typeface="Times New Roman"/>
                <a:cs typeface="Times New Roman"/>
              </a:rPr>
              <a:t>   </a:t>
            </a:r>
            <a:r>
              <a:rPr sz="1800" b="1" dirty="0">
                <a:latin typeface="Times New Roman"/>
                <a:cs typeface="Times New Roman"/>
              </a:rPr>
              <a:t>01.03.2022</a:t>
            </a:r>
            <a:r>
              <a:rPr sz="1800" b="1" spc="400" dirty="0">
                <a:latin typeface="Times New Roman"/>
                <a:cs typeface="Times New Roman"/>
              </a:rPr>
              <a:t>   </a:t>
            </a:r>
            <a:r>
              <a:rPr sz="1800" dirty="0">
                <a:latin typeface="Times New Roman"/>
                <a:cs typeface="Times New Roman"/>
              </a:rPr>
              <a:t>к</a:t>
            </a:r>
            <a:r>
              <a:rPr sz="1800" spc="390" dirty="0">
                <a:latin typeface="Times New Roman"/>
                <a:cs typeface="Times New Roman"/>
              </a:rPr>
              <a:t>   </a:t>
            </a:r>
            <a:r>
              <a:rPr sz="1800" dirty="0">
                <a:latin typeface="Times New Roman"/>
                <a:cs typeface="Times New Roman"/>
              </a:rPr>
              <a:t>НПА,</a:t>
            </a:r>
            <a:r>
              <a:rPr sz="1800" spc="400" dirty="0">
                <a:latin typeface="Times New Roman"/>
                <a:cs typeface="Times New Roman"/>
              </a:rPr>
              <a:t>   </a:t>
            </a:r>
            <a:r>
              <a:rPr sz="1800" dirty="0">
                <a:latin typeface="Times New Roman"/>
                <a:cs typeface="Times New Roman"/>
              </a:rPr>
              <a:t>содержащим</a:t>
            </a:r>
            <a:r>
              <a:rPr sz="1800" spc="400" dirty="0">
                <a:latin typeface="Times New Roman"/>
                <a:cs typeface="Times New Roman"/>
              </a:rPr>
              <a:t>   </a:t>
            </a:r>
            <a:r>
              <a:rPr sz="1800" spc="-10" dirty="0">
                <a:latin typeface="Times New Roman"/>
                <a:cs typeface="Times New Roman"/>
              </a:rPr>
              <a:t>государственные </a:t>
            </a:r>
            <a:r>
              <a:rPr sz="1800" dirty="0">
                <a:latin typeface="Times New Roman"/>
                <a:cs typeface="Times New Roman"/>
              </a:rPr>
              <a:t>нормативные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требования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ОТ,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относятся:</a:t>
            </a:r>
            <a:endParaRPr sz="1800">
              <a:latin typeface="Times New Roman"/>
              <a:cs typeface="Times New Roman"/>
            </a:endParaRPr>
          </a:p>
          <a:p>
            <a:pPr marL="584200" marR="5080" lvl="1" indent="-229235" algn="just">
              <a:lnSpc>
                <a:spcPct val="110000"/>
              </a:lnSpc>
              <a:spcBef>
                <a:spcPts val="15"/>
              </a:spcBef>
              <a:buFont typeface="Symbol"/>
              <a:buChar char=""/>
              <a:tabLst>
                <a:tab pos="584835" algn="l"/>
              </a:tabLst>
            </a:pPr>
            <a:r>
              <a:rPr sz="1800" b="1" dirty="0">
                <a:latin typeface="Times New Roman"/>
                <a:cs typeface="Times New Roman"/>
              </a:rPr>
              <a:t>Правила</a:t>
            </a:r>
            <a:r>
              <a:rPr sz="1800" b="1" spc="495" dirty="0">
                <a:latin typeface="Times New Roman"/>
                <a:cs typeface="Times New Roman"/>
              </a:rPr>
              <a:t>  </a:t>
            </a:r>
            <a:r>
              <a:rPr sz="1800" b="1" dirty="0">
                <a:latin typeface="Times New Roman"/>
                <a:cs typeface="Times New Roman"/>
              </a:rPr>
              <a:t>по</a:t>
            </a:r>
            <a:r>
              <a:rPr sz="1800" b="1" spc="515" dirty="0">
                <a:latin typeface="Times New Roman"/>
                <a:cs typeface="Times New Roman"/>
              </a:rPr>
              <a:t>  </a:t>
            </a:r>
            <a:r>
              <a:rPr sz="1800" b="1" dirty="0">
                <a:latin typeface="Times New Roman"/>
                <a:cs typeface="Times New Roman"/>
              </a:rPr>
              <a:t>ОТ</a:t>
            </a:r>
            <a:r>
              <a:rPr sz="1800" dirty="0">
                <a:latin typeface="Times New Roman"/>
                <a:cs typeface="Times New Roman"/>
              </a:rPr>
              <a:t>,</a:t>
            </a:r>
            <a:r>
              <a:rPr sz="1800" spc="509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а</a:t>
            </a:r>
            <a:r>
              <a:rPr sz="1800" spc="50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также</a:t>
            </a:r>
            <a:r>
              <a:rPr sz="1800" spc="525" dirty="0">
                <a:latin typeface="Times New Roman"/>
                <a:cs typeface="Times New Roman"/>
              </a:rPr>
              <a:t>  </a:t>
            </a:r>
            <a:r>
              <a:rPr sz="1800" b="1" dirty="0">
                <a:latin typeface="Times New Roman"/>
                <a:cs typeface="Times New Roman"/>
              </a:rPr>
              <a:t>иные</a:t>
            </a:r>
            <a:r>
              <a:rPr sz="1800" b="1" spc="509" dirty="0">
                <a:latin typeface="Times New Roman"/>
                <a:cs typeface="Times New Roman"/>
              </a:rPr>
              <a:t>  </a:t>
            </a:r>
            <a:r>
              <a:rPr sz="1800" b="1" dirty="0">
                <a:latin typeface="Times New Roman"/>
                <a:cs typeface="Times New Roman"/>
              </a:rPr>
              <a:t>НПА</a:t>
            </a:r>
            <a:r>
              <a:rPr sz="1800" dirty="0">
                <a:latin typeface="Times New Roman"/>
                <a:cs typeface="Times New Roman"/>
              </a:rPr>
              <a:t>,</a:t>
            </a:r>
            <a:r>
              <a:rPr sz="1800" spc="515" dirty="0">
                <a:latin typeface="Times New Roman"/>
                <a:cs typeface="Times New Roman"/>
              </a:rPr>
              <a:t>  </a:t>
            </a:r>
            <a:r>
              <a:rPr sz="1800" spc="-10" dirty="0">
                <a:latin typeface="Times New Roman"/>
                <a:cs typeface="Times New Roman"/>
              </a:rPr>
              <a:t>содержащие </a:t>
            </a:r>
            <a:r>
              <a:rPr sz="1800" dirty="0">
                <a:latin typeface="Times New Roman"/>
                <a:cs typeface="Times New Roman"/>
              </a:rPr>
              <a:t>государственные</a:t>
            </a:r>
            <a:r>
              <a:rPr sz="1800" spc="40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нормативные</a:t>
            </a:r>
            <a:r>
              <a:rPr sz="1800" spc="40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требования</a:t>
            </a:r>
            <a:r>
              <a:rPr sz="1800" spc="40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охраны</a:t>
            </a:r>
            <a:r>
              <a:rPr sz="1800" spc="395" dirty="0">
                <a:latin typeface="Times New Roman"/>
                <a:cs typeface="Times New Roman"/>
              </a:rPr>
              <a:t>  </a:t>
            </a:r>
            <a:r>
              <a:rPr sz="1800" spc="-10" dirty="0">
                <a:latin typeface="Times New Roman"/>
                <a:cs typeface="Times New Roman"/>
              </a:rPr>
              <a:t>труда, </a:t>
            </a:r>
            <a:r>
              <a:rPr sz="1800" dirty="0">
                <a:latin typeface="Times New Roman"/>
                <a:cs typeface="Times New Roman"/>
              </a:rPr>
              <a:t>предусмотренные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ТК</a:t>
            </a:r>
            <a:r>
              <a:rPr sz="1800" spc="-25" dirty="0">
                <a:latin typeface="Times New Roman"/>
                <a:cs typeface="Times New Roman"/>
              </a:rPr>
              <a:t> РФ;</a:t>
            </a:r>
            <a:endParaRPr sz="1800">
              <a:latin typeface="Times New Roman"/>
              <a:cs typeface="Times New Roman"/>
            </a:endParaRPr>
          </a:p>
          <a:p>
            <a:pPr marL="584200" lvl="1" indent="-229235" algn="just">
              <a:lnSpc>
                <a:spcPct val="100000"/>
              </a:lnSpc>
              <a:spcBef>
                <a:spcPts val="359"/>
              </a:spcBef>
              <a:buFont typeface="Symbol"/>
              <a:buChar char=""/>
              <a:tabLst>
                <a:tab pos="584835" algn="l"/>
              </a:tabLst>
            </a:pPr>
            <a:r>
              <a:rPr sz="1800" b="1" dirty="0">
                <a:latin typeface="Times New Roman"/>
                <a:cs typeface="Times New Roman"/>
              </a:rPr>
              <a:t>Единые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типовые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нормы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бесплатной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выдачи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работникам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СИЗ.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963" y="301243"/>
            <a:ext cx="6867525" cy="9823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41880" marR="229870" indent="-1658620" algn="just">
              <a:lnSpc>
                <a:spcPct val="110600"/>
              </a:lnSpc>
              <a:spcBef>
                <a:spcPts val="100"/>
              </a:spcBef>
            </a:pPr>
            <a:r>
              <a:rPr sz="1800" b="1" dirty="0">
                <a:latin typeface="Times New Roman"/>
                <a:cs typeface="Times New Roman"/>
              </a:rPr>
              <a:t>Статья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214.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Обязанности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работодателя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в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области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охраны </a:t>
            </a:r>
            <a:r>
              <a:rPr sz="1800" b="1" dirty="0">
                <a:latin typeface="Times New Roman"/>
                <a:cs typeface="Times New Roman"/>
              </a:rPr>
              <a:t>труда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(взамен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ст.212)</a:t>
            </a:r>
            <a:endParaRPr sz="1800">
              <a:latin typeface="Times New Roman"/>
              <a:cs typeface="Times New Roman"/>
            </a:endParaRPr>
          </a:p>
          <a:p>
            <a:pPr marL="462280" algn="just">
              <a:lnSpc>
                <a:spcPct val="100000"/>
              </a:lnSpc>
              <a:spcBef>
                <a:spcPts val="180"/>
              </a:spcBef>
            </a:pPr>
            <a:r>
              <a:rPr sz="1800" dirty="0">
                <a:latin typeface="Times New Roman"/>
                <a:cs typeface="Times New Roman"/>
              </a:rPr>
              <a:t>Работодатель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обязан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обеспечить:</a:t>
            </a:r>
            <a:endParaRPr sz="1800">
              <a:latin typeface="Times New Roman"/>
              <a:cs typeface="Times New Roman"/>
            </a:endParaRPr>
          </a:p>
          <a:p>
            <a:pPr marL="462280" algn="just">
              <a:lnSpc>
                <a:spcPct val="100000"/>
              </a:lnSpc>
              <a:spcBef>
                <a:spcPts val="215"/>
              </a:spcBef>
            </a:pPr>
            <a:r>
              <a:rPr sz="1800" dirty="0">
                <a:latin typeface="Times New Roman"/>
                <a:cs typeface="Times New Roman"/>
              </a:rPr>
              <a:t>2)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Создание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функционирование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СУОТ.</a:t>
            </a:r>
            <a:endParaRPr sz="1800">
              <a:latin typeface="Times New Roman"/>
              <a:cs typeface="Times New Roman"/>
            </a:endParaRPr>
          </a:p>
          <a:p>
            <a:pPr marL="462280" algn="just">
              <a:lnSpc>
                <a:spcPct val="100000"/>
              </a:lnSpc>
              <a:spcBef>
                <a:spcPts val="229"/>
              </a:spcBef>
            </a:pPr>
            <a:r>
              <a:rPr sz="1800" b="1" dirty="0">
                <a:latin typeface="Times New Roman"/>
                <a:cs typeface="Times New Roman"/>
              </a:rPr>
              <a:t>Статья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217.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Система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управления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охраной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труда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Times New Roman"/>
                <a:cs typeface="Times New Roman"/>
              </a:rPr>
              <a:t>(*)</a:t>
            </a:r>
            <a:r>
              <a:rPr sz="1800" spc="-20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 marL="12700" marR="5715" indent="342900" algn="just">
              <a:lnSpc>
                <a:spcPct val="95700"/>
              </a:lnSpc>
              <a:spcBef>
                <a:spcPts val="305"/>
              </a:spcBef>
            </a:pPr>
            <a:r>
              <a:rPr sz="1800" b="1" dirty="0">
                <a:latin typeface="Times New Roman"/>
                <a:cs typeface="Times New Roman"/>
              </a:rPr>
              <a:t>Система</a:t>
            </a:r>
            <a:r>
              <a:rPr sz="1800" b="1" spc="575" dirty="0">
                <a:latin typeface="Times New Roman"/>
                <a:cs typeface="Times New Roman"/>
              </a:rPr>
              <a:t>   </a:t>
            </a:r>
            <a:r>
              <a:rPr sz="1800" b="1" dirty="0">
                <a:latin typeface="Times New Roman"/>
                <a:cs typeface="Times New Roman"/>
              </a:rPr>
              <a:t>управления</a:t>
            </a:r>
            <a:r>
              <a:rPr sz="1800" b="1" spc="570" dirty="0">
                <a:latin typeface="Times New Roman"/>
                <a:cs typeface="Times New Roman"/>
              </a:rPr>
              <a:t>   </a:t>
            </a:r>
            <a:r>
              <a:rPr sz="1800" b="1" dirty="0">
                <a:latin typeface="Times New Roman"/>
                <a:cs typeface="Times New Roman"/>
              </a:rPr>
              <a:t>охраной</a:t>
            </a:r>
            <a:r>
              <a:rPr sz="1800" b="1" spc="575" dirty="0">
                <a:latin typeface="Times New Roman"/>
                <a:cs typeface="Times New Roman"/>
              </a:rPr>
              <a:t>   </a:t>
            </a:r>
            <a:r>
              <a:rPr sz="1800" b="1" dirty="0">
                <a:latin typeface="Times New Roman"/>
                <a:cs typeface="Times New Roman"/>
              </a:rPr>
              <a:t>труда</a:t>
            </a:r>
            <a:r>
              <a:rPr sz="1800" b="1" spc="585" dirty="0">
                <a:latin typeface="Times New Roman"/>
                <a:cs typeface="Times New Roman"/>
              </a:rPr>
              <a:t>   </a:t>
            </a:r>
            <a:r>
              <a:rPr sz="1800" dirty="0">
                <a:latin typeface="Times New Roman"/>
                <a:cs typeface="Times New Roman"/>
              </a:rPr>
              <a:t>-</a:t>
            </a:r>
            <a:r>
              <a:rPr sz="1800" spc="570" dirty="0">
                <a:latin typeface="Times New Roman"/>
                <a:cs typeface="Times New Roman"/>
              </a:rPr>
              <a:t>   </a:t>
            </a:r>
            <a:r>
              <a:rPr sz="1800" spc="-10" dirty="0">
                <a:latin typeface="Times New Roman"/>
                <a:cs typeface="Times New Roman"/>
              </a:rPr>
              <a:t>комплекс </a:t>
            </a:r>
            <a:r>
              <a:rPr sz="1800" dirty="0">
                <a:latin typeface="Times New Roman"/>
                <a:cs typeface="Times New Roman"/>
              </a:rPr>
              <a:t>взаимосвязанных</a:t>
            </a:r>
            <a:r>
              <a:rPr sz="1800" spc="9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10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взаимодействующих</a:t>
            </a:r>
            <a:r>
              <a:rPr sz="1800" spc="11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между</a:t>
            </a:r>
            <a:r>
              <a:rPr sz="1800" spc="10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собой</a:t>
            </a:r>
            <a:r>
              <a:rPr sz="1800" spc="110" dirty="0">
                <a:latin typeface="Times New Roman"/>
                <a:cs typeface="Times New Roman"/>
              </a:rPr>
              <a:t>  </a:t>
            </a:r>
            <a:r>
              <a:rPr sz="1800" spc="-10" dirty="0">
                <a:latin typeface="Times New Roman"/>
                <a:cs typeface="Times New Roman"/>
              </a:rPr>
              <a:t>элементов, </a:t>
            </a:r>
            <a:r>
              <a:rPr sz="1800" dirty="0">
                <a:latin typeface="Times New Roman"/>
                <a:cs typeface="Times New Roman"/>
              </a:rPr>
              <a:t>устанавливающих</a:t>
            </a:r>
            <a:r>
              <a:rPr sz="1800" spc="17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политику</a:t>
            </a:r>
            <a:r>
              <a:rPr sz="1800" spc="18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18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цели</a:t>
            </a:r>
            <a:r>
              <a:rPr sz="1800" spc="18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18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области</a:t>
            </a:r>
            <a:r>
              <a:rPr sz="1800" spc="18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охраны</a:t>
            </a:r>
            <a:r>
              <a:rPr sz="1800" spc="17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труда</a:t>
            </a:r>
            <a:r>
              <a:rPr sz="1800" spc="175" dirty="0">
                <a:latin typeface="Times New Roman"/>
                <a:cs typeface="Times New Roman"/>
              </a:rPr>
              <a:t>  </a:t>
            </a:r>
            <a:r>
              <a:rPr sz="1800" spc="-50" dirty="0">
                <a:latin typeface="Times New Roman"/>
                <a:cs typeface="Times New Roman"/>
              </a:rPr>
              <a:t>у </a:t>
            </a:r>
            <a:r>
              <a:rPr sz="1800" dirty="0">
                <a:latin typeface="Times New Roman"/>
                <a:cs typeface="Times New Roman"/>
              </a:rPr>
              <a:t>конкретного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работодателя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процедуры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по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достижению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этих </a:t>
            </a:r>
            <a:r>
              <a:rPr sz="1800" spc="-10" dirty="0">
                <a:latin typeface="Times New Roman"/>
                <a:cs typeface="Times New Roman"/>
              </a:rPr>
              <a:t>целей.</a:t>
            </a:r>
            <a:endParaRPr sz="1800">
              <a:latin typeface="Times New Roman"/>
              <a:cs typeface="Times New Roman"/>
            </a:endParaRPr>
          </a:p>
          <a:p>
            <a:pPr marL="462280" algn="just">
              <a:lnSpc>
                <a:spcPts val="2075"/>
              </a:lnSpc>
            </a:pPr>
            <a:r>
              <a:rPr sz="1800" dirty="0">
                <a:latin typeface="Times New Roman"/>
                <a:cs typeface="Times New Roman"/>
              </a:rPr>
              <a:t>Работодатель</a:t>
            </a:r>
            <a:r>
              <a:rPr sz="1800" spc="229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обязан</a:t>
            </a:r>
            <a:r>
              <a:rPr sz="1800" spc="25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обеспечить</a:t>
            </a:r>
            <a:r>
              <a:rPr sz="1800" spc="2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создание</a:t>
            </a:r>
            <a:r>
              <a:rPr sz="1800" spc="25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2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функционирование</a:t>
            </a:r>
            <a:endParaRPr sz="18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220"/>
              </a:spcBef>
            </a:pPr>
            <a:r>
              <a:rPr sz="1800" dirty="0">
                <a:latin typeface="Times New Roman"/>
                <a:cs typeface="Times New Roman"/>
              </a:rPr>
              <a:t>системы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управления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охраной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труда.</a:t>
            </a:r>
            <a:endParaRPr sz="1800">
              <a:latin typeface="Times New Roman"/>
              <a:cs typeface="Times New Roman"/>
            </a:endParaRPr>
          </a:p>
          <a:p>
            <a:pPr marL="12700" marR="5080" indent="449580" algn="just">
              <a:lnSpc>
                <a:spcPct val="110000"/>
              </a:lnSpc>
              <a:spcBef>
                <a:spcPts val="15"/>
              </a:spcBef>
            </a:pPr>
            <a:r>
              <a:rPr sz="1800" dirty="0">
                <a:latin typeface="Times New Roman"/>
                <a:cs typeface="Times New Roman"/>
              </a:rPr>
              <a:t>Приказ</a:t>
            </a:r>
            <a:r>
              <a:rPr sz="1800" spc="47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Минтруда</a:t>
            </a:r>
            <a:r>
              <a:rPr sz="1800" spc="46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России</a:t>
            </a:r>
            <a:r>
              <a:rPr sz="1800" spc="47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от</a:t>
            </a:r>
            <a:r>
              <a:rPr sz="1800" spc="47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29.10.2021</a:t>
            </a:r>
            <a:r>
              <a:rPr sz="1800" spc="484" dirty="0">
                <a:latin typeface="Times New Roman"/>
                <a:cs typeface="Times New Roman"/>
              </a:rPr>
              <a:t>  </a:t>
            </a:r>
            <a:r>
              <a:rPr sz="1800" b="1" dirty="0">
                <a:latin typeface="Times New Roman"/>
                <a:cs typeface="Times New Roman"/>
              </a:rPr>
              <a:t>№</a:t>
            </a:r>
            <a:r>
              <a:rPr sz="1800" b="1" spc="475" dirty="0">
                <a:latin typeface="Times New Roman"/>
                <a:cs typeface="Times New Roman"/>
              </a:rPr>
              <a:t>  </a:t>
            </a:r>
            <a:r>
              <a:rPr sz="1800" b="1" dirty="0">
                <a:latin typeface="Times New Roman"/>
                <a:cs typeface="Times New Roman"/>
              </a:rPr>
              <a:t>776н</a:t>
            </a:r>
            <a:r>
              <a:rPr sz="1800" b="1" spc="465" dirty="0">
                <a:latin typeface="Times New Roman"/>
                <a:cs typeface="Times New Roman"/>
              </a:rPr>
              <a:t>  </a:t>
            </a:r>
            <a:r>
              <a:rPr sz="1800" b="1" spc="-25" dirty="0">
                <a:latin typeface="Times New Roman"/>
                <a:cs typeface="Times New Roman"/>
              </a:rPr>
              <a:t>«Об </a:t>
            </a:r>
            <a:r>
              <a:rPr sz="1800" b="1" dirty="0">
                <a:latin typeface="Times New Roman"/>
                <a:cs typeface="Times New Roman"/>
              </a:rPr>
              <a:t>утверждении</a:t>
            </a:r>
            <a:r>
              <a:rPr sz="1800" b="1" spc="275" dirty="0">
                <a:latin typeface="Times New Roman"/>
                <a:cs typeface="Times New Roman"/>
              </a:rPr>
              <a:t>  </a:t>
            </a:r>
            <a:r>
              <a:rPr sz="1800" b="1" dirty="0">
                <a:latin typeface="Times New Roman"/>
                <a:cs typeface="Times New Roman"/>
              </a:rPr>
              <a:t>примерного</a:t>
            </a:r>
            <a:r>
              <a:rPr sz="1800" b="1" spc="295" dirty="0">
                <a:latin typeface="Times New Roman"/>
                <a:cs typeface="Times New Roman"/>
              </a:rPr>
              <a:t>  </a:t>
            </a:r>
            <a:r>
              <a:rPr sz="1800" b="1" dirty="0">
                <a:latin typeface="Times New Roman"/>
                <a:cs typeface="Times New Roman"/>
              </a:rPr>
              <a:t>положения</a:t>
            </a:r>
            <a:r>
              <a:rPr sz="1800" b="1" spc="290" dirty="0">
                <a:latin typeface="Times New Roman"/>
                <a:cs typeface="Times New Roman"/>
              </a:rPr>
              <a:t>  </a:t>
            </a:r>
            <a:r>
              <a:rPr sz="1800" b="1" dirty="0">
                <a:latin typeface="Times New Roman"/>
                <a:cs typeface="Times New Roman"/>
              </a:rPr>
              <a:t>о</a:t>
            </a:r>
            <a:r>
              <a:rPr sz="1800" b="1" spc="295" dirty="0">
                <a:latin typeface="Times New Roman"/>
                <a:cs typeface="Times New Roman"/>
              </a:rPr>
              <a:t>  </a:t>
            </a:r>
            <a:r>
              <a:rPr sz="1800" b="1" dirty="0">
                <a:latin typeface="Times New Roman"/>
                <a:cs typeface="Times New Roman"/>
              </a:rPr>
              <a:t>системе</a:t>
            </a:r>
            <a:r>
              <a:rPr sz="1800" b="1" spc="285" dirty="0">
                <a:latin typeface="Times New Roman"/>
                <a:cs typeface="Times New Roman"/>
              </a:rPr>
              <a:t>  </a:t>
            </a:r>
            <a:r>
              <a:rPr sz="1800" b="1" spc="-10" dirty="0">
                <a:latin typeface="Times New Roman"/>
                <a:cs typeface="Times New Roman"/>
              </a:rPr>
              <a:t>управления </a:t>
            </a:r>
            <a:r>
              <a:rPr sz="1800" b="1" dirty="0">
                <a:latin typeface="Times New Roman"/>
                <a:cs typeface="Times New Roman"/>
              </a:rPr>
              <a:t>охраной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труда»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(опубликован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14.12.2021).</a:t>
            </a:r>
            <a:endParaRPr sz="1800">
              <a:latin typeface="Times New Roman"/>
              <a:cs typeface="Times New Roman"/>
            </a:endParaRPr>
          </a:p>
          <a:p>
            <a:pPr marL="919480" indent="-457834">
              <a:lnSpc>
                <a:spcPct val="100000"/>
              </a:lnSpc>
              <a:spcBef>
                <a:spcPts val="225"/>
              </a:spcBef>
              <a:buAutoNum type="romanUcPeriod"/>
              <a:tabLst>
                <a:tab pos="919480" algn="l"/>
                <a:tab pos="920115" algn="l"/>
              </a:tabLst>
            </a:pPr>
            <a:r>
              <a:rPr sz="1800" dirty="0">
                <a:latin typeface="Times New Roman"/>
                <a:cs typeface="Times New Roman"/>
              </a:rPr>
              <a:t>Общие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положения</a:t>
            </a:r>
            <a:endParaRPr sz="1800">
              <a:latin typeface="Times New Roman"/>
              <a:cs typeface="Times New Roman"/>
            </a:endParaRPr>
          </a:p>
          <a:p>
            <a:pPr marL="919480" indent="-457834">
              <a:lnSpc>
                <a:spcPct val="100000"/>
              </a:lnSpc>
              <a:spcBef>
                <a:spcPts val="215"/>
              </a:spcBef>
              <a:buAutoNum type="romanUcPeriod"/>
              <a:tabLst>
                <a:tab pos="919480" algn="l"/>
                <a:tab pos="920115" algn="l"/>
              </a:tabLst>
            </a:pPr>
            <a:r>
              <a:rPr sz="1800" spc="-10" dirty="0">
                <a:latin typeface="Times New Roman"/>
                <a:cs typeface="Times New Roman"/>
              </a:rPr>
              <a:t>Разработка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внедрение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СУОТ</a:t>
            </a:r>
            <a:endParaRPr sz="1800">
              <a:latin typeface="Times New Roman"/>
              <a:cs typeface="Times New Roman"/>
            </a:endParaRPr>
          </a:p>
          <a:p>
            <a:pPr marL="919480" indent="-457834">
              <a:lnSpc>
                <a:spcPct val="100000"/>
              </a:lnSpc>
              <a:spcBef>
                <a:spcPts val="219"/>
              </a:spcBef>
              <a:buAutoNum type="romanUcPeriod"/>
              <a:tabLst>
                <a:tab pos="919480" algn="l"/>
                <a:tab pos="920115" algn="l"/>
              </a:tabLst>
            </a:pPr>
            <a:r>
              <a:rPr sz="1800" spc="-10" dirty="0">
                <a:latin typeface="Times New Roman"/>
                <a:cs typeface="Times New Roman"/>
              </a:rPr>
              <a:t>Планирование</a:t>
            </a:r>
            <a:endParaRPr sz="1800">
              <a:latin typeface="Times New Roman"/>
              <a:cs typeface="Times New Roman"/>
            </a:endParaRPr>
          </a:p>
          <a:p>
            <a:pPr marL="919480" indent="-457834">
              <a:lnSpc>
                <a:spcPct val="100000"/>
              </a:lnSpc>
              <a:spcBef>
                <a:spcPts val="225"/>
              </a:spcBef>
              <a:buAutoNum type="romanUcPeriod"/>
              <a:tabLst>
                <a:tab pos="919480" algn="l"/>
                <a:tab pos="920115" algn="l"/>
              </a:tabLst>
            </a:pPr>
            <a:r>
              <a:rPr sz="1800" dirty="0">
                <a:latin typeface="Times New Roman"/>
                <a:cs typeface="Times New Roman"/>
              </a:rPr>
              <a:t>Обеспечение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функционирования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СУОТ</a:t>
            </a:r>
            <a:endParaRPr sz="1800">
              <a:latin typeface="Times New Roman"/>
              <a:cs typeface="Times New Roman"/>
            </a:endParaRPr>
          </a:p>
          <a:p>
            <a:pPr marL="919480" indent="-457834">
              <a:lnSpc>
                <a:spcPct val="100000"/>
              </a:lnSpc>
              <a:spcBef>
                <a:spcPts val="220"/>
              </a:spcBef>
              <a:buAutoNum type="romanUcPeriod"/>
              <a:tabLst>
                <a:tab pos="919480" algn="l"/>
                <a:tab pos="920115" algn="l"/>
              </a:tabLst>
            </a:pPr>
            <a:r>
              <a:rPr sz="1800" spc="-10" dirty="0">
                <a:latin typeface="Times New Roman"/>
                <a:cs typeface="Times New Roman"/>
              </a:rPr>
              <a:t>Функционирование</a:t>
            </a:r>
            <a:endParaRPr sz="1800">
              <a:latin typeface="Times New Roman"/>
              <a:cs typeface="Times New Roman"/>
            </a:endParaRPr>
          </a:p>
          <a:p>
            <a:pPr marL="919480" indent="-457834">
              <a:lnSpc>
                <a:spcPct val="100000"/>
              </a:lnSpc>
              <a:spcBef>
                <a:spcPts val="225"/>
              </a:spcBef>
              <a:buAutoNum type="romanUcPeriod"/>
              <a:tabLst>
                <a:tab pos="919480" algn="l"/>
                <a:tab pos="920115" algn="l"/>
              </a:tabLst>
            </a:pPr>
            <a:r>
              <a:rPr sz="1800" dirty="0">
                <a:latin typeface="Times New Roman"/>
                <a:cs typeface="Times New Roman"/>
              </a:rPr>
              <a:t>Оценка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результатов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деятельности</a:t>
            </a:r>
            <a:endParaRPr sz="1800">
              <a:latin typeface="Times New Roman"/>
              <a:cs typeface="Times New Roman"/>
            </a:endParaRPr>
          </a:p>
          <a:p>
            <a:pPr marL="919480" indent="-457834">
              <a:lnSpc>
                <a:spcPct val="100000"/>
              </a:lnSpc>
              <a:spcBef>
                <a:spcPts val="219"/>
              </a:spcBef>
              <a:buAutoNum type="romanUcPeriod"/>
              <a:tabLst>
                <a:tab pos="920115" algn="l"/>
              </a:tabLst>
            </a:pPr>
            <a:r>
              <a:rPr sz="1800" dirty="0">
                <a:latin typeface="Times New Roman"/>
                <a:cs typeface="Times New Roman"/>
              </a:rPr>
              <a:t>Улучшение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функционирования</a:t>
            </a:r>
            <a:endParaRPr sz="1800">
              <a:latin typeface="Times New Roman"/>
              <a:cs typeface="Times New Roman"/>
            </a:endParaRPr>
          </a:p>
          <a:p>
            <a:pPr marL="12700" marR="6350">
              <a:lnSpc>
                <a:spcPts val="2080"/>
              </a:lnSpc>
              <a:spcBef>
                <a:spcPts val="350"/>
              </a:spcBef>
              <a:tabLst>
                <a:tab pos="1391285" algn="l"/>
                <a:tab pos="1753870" algn="l"/>
                <a:tab pos="2014220" algn="l"/>
                <a:tab pos="2271395" algn="l"/>
                <a:tab pos="3574415" algn="l"/>
                <a:tab pos="4601210" algn="l"/>
                <a:tab pos="5845175" algn="l"/>
                <a:tab pos="6111875" algn="l"/>
                <a:tab pos="6616065" algn="l"/>
              </a:tabLst>
            </a:pPr>
            <a:r>
              <a:rPr sz="1800" spc="-10" dirty="0">
                <a:latin typeface="Times New Roman"/>
                <a:cs typeface="Times New Roman"/>
              </a:rPr>
              <a:t>Приложение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50" dirty="0">
                <a:latin typeface="Times New Roman"/>
                <a:cs typeface="Times New Roman"/>
              </a:rPr>
              <a:t>№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50" dirty="0">
                <a:latin typeface="Times New Roman"/>
                <a:cs typeface="Times New Roman"/>
              </a:rPr>
              <a:t>1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50" dirty="0">
                <a:latin typeface="Times New Roman"/>
                <a:cs typeface="Times New Roman"/>
              </a:rPr>
              <a:t>–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Примерный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перечень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опасностей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50" dirty="0">
                <a:latin typeface="Times New Roman"/>
                <a:cs typeface="Times New Roman"/>
              </a:rPr>
              <a:t>и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25" dirty="0">
                <a:latin typeface="Times New Roman"/>
                <a:cs typeface="Times New Roman"/>
              </a:rPr>
              <a:t>мер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25" dirty="0">
                <a:latin typeface="Times New Roman"/>
                <a:cs typeface="Times New Roman"/>
              </a:rPr>
              <a:t>по </a:t>
            </a:r>
            <a:r>
              <a:rPr sz="1800" dirty="0">
                <a:latin typeface="Times New Roman"/>
                <a:cs typeface="Times New Roman"/>
              </a:rPr>
              <a:t>управлению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ими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рамках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СУОТ.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ts val="1960"/>
              </a:lnSpc>
              <a:tabLst>
                <a:tab pos="1435100" algn="l"/>
                <a:tab pos="1841500" algn="l"/>
                <a:tab pos="2143760" algn="l"/>
                <a:tab pos="2445385" algn="l"/>
                <a:tab pos="3794125" algn="l"/>
                <a:tab pos="4861560" algn="l"/>
                <a:tab pos="5595620" algn="l"/>
              </a:tabLst>
            </a:pPr>
            <a:r>
              <a:rPr sz="1800" spc="-10" dirty="0">
                <a:latin typeface="Times New Roman"/>
                <a:cs typeface="Times New Roman"/>
              </a:rPr>
              <a:t>Приложение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50" dirty="0">
                <a:latin typeface="Times New Roman"/>
                <a:cs typeface="Times New Roman"/>
              </a:rPr>
              <a:t>№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50" dirty="0">
                <a:latin typeface="Times New Roman"/>
                <a:cs typeface="Times New Roman"/>
              </a:rPr>
              <a:t>2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50" dirty="0">
                <a:latin typeface="Times New Roman"/>
                <a:cs typeface="Times New Roman"/>
              </a:rPr>
              <a:t>–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Примерный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перечень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работ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повышенной</a:t>
            </a:r>
            <a:endParaRPr sz="1800">
              <a:latin typeface="Times New Roman"/>
              <a:cs typeface="Times New Roman"/>
            </a:endParaRPr>
          </a:p>
          <a:p>
            <a:pPr marL="12700" marR="8890">
              <a:lnSpc>
                <a:spcPts val="2060"/>
              </a:lnSpc>
              <a:spcBef>
                <a:spcPts val="110"/>
              </a:spcBef>
              <a:tabLst>
                <a:tab pos="1230630" algn="l"/>
                <a:tab pos="1501775" algn="l"/>
                <a:tab pos="2516505" algn="l"/>
                <a:tab pos="4158615" algn="l"/>
                <a:tab pos="5346700" algn="l"/>
                <a:tab pos="6612890" algn="l"/>
              </a:tabLst>
            </a:pPr>
            <a:r>
              <a:rPr sz="1800" spc="-10" dirty="0">
                <a:latin typeface="Times New Roman"/>
                <a:cs typeface="Times New Roman"/>
              </a:rPr>
              <a:t>опасности,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50" dirty="0">
                <a:latin typeface="Times New Roman"/>
                <a:cs typeface="Times New Roman"/>
              </a:rPr>
              <a:t>к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которым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предъявляются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отдельные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требования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25" dirty="0">
                <a:latin typeface="Times New Roman"/>
                <a:cs typeface="Times New Roman"/>
              </a:rPr>
              <a:t>по </a:t>
            </a:r>
            <a:r>
              <a:rPr sz="1800" dirty="0">
                <a:latin typeface="Times New Roman"/>
                <a:cs typeface="Times New Roman"/>
              </a:rPr>
              <a:t>организации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работ и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обучению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работников.</a:t>
            </a:r>
            <a:endParaRPr sz="1800">
              <a:latin typeface="Times New Roman"/>
              <a:cs typeface="Times New Roman"/>
            </a:endParaRPr>
          </a:p>
          <a:p>
            <a:pPr marL="12700" marR="5715" indent="342900" algn="just">
              <a:lnSpc>
                <a:spcPct val="95800"/>
              </a:lnSpc>
              <a:spcBef>
                <a:spcPts val="1160"/>
              </a:spcBef>
            </a:pPr>
            <a:r>
              <a:rPr sz="1800" dirty="0">
                <a:latin typeface="Times New Roman"/>
                <a:cs typeface="Times New Roman"/>
              </a:rPr>
              <a:t>5.</a:t>
            </a:r>
            <a:r>
              <a:rPr sz="1800" spc="45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СУОТ</a:t>
            </a:r>
            <a:r>
              <a:rPr sz="1800" spc="44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разрабатывается</a:t>
            </a:r>
            <a:r>
              <a:rPr sz="1800" spc="44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45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целях</a:t>
            </a:r>
            <a:r>
              <a:rPr sz="1800" spc="45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исключения</a:t>
            </a:r>
            <a:r>
              <a:rPr sz="1800" spc="45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450" dirty="0">
                <a:latin typeface="Times New Roman"/>
                <a:cs typeface="Times New Roman"/>
              </a:rPr>
              <a:t>  </a:t>
            </a:r>
            <a:r>
              <a:rPr sz="1800" spc="-10" dirty="0">
                <a:latin typeface="Times New Roman"/>
                <a:cs typeface="Times New Roman"/>
              </a:rPr>
              <a:t>(или) </a:t>
            </a:r>
            <a:r>
              <a:rPr sz="1800" dirty="0">
                <a:latin typeface="Times New Roman"/>
                <a:cs typeface="Times New Roman"/>
              </a:rPr>
              <a:t>минимизации</a:t>
            </a:r>
            <a:r>
              <a:rPr sz="1800" spc="3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профессиональных</a:t>
            </a:r>
            <a:r>
              <a:rPr sz="1800" spc="3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рисков</a:t>
            </a:r>
            <a:r>
              <a:rPr sz="1800" spc="3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3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области</a:t>
            </a:r>
            <a:r>
              <a:rPr sz="1800" spc="3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охраны</a:t>
            </a:r>
            <a:r>
              <a:rPr sz="1800" spc="3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труда</a:t>
            </a:r>
            <a:r>
              <a:rPr sz="1800" spc="315" dirty="0">
                <a:latin typeface="Times New Roman"/>
                <a:cs typeface="Times New Roman"/>
              </a:rPr>
              <a:t> </a:t>
            </a:r>
            <a:r>
              <a:rPr sz="1800" spc="-50" dirty="0">
                <a:latin typeface="Times New Roman"/>
                <a:cs typeface="Times New Roman"/>
              </a:rPr>
              <a:t>и </a:t>
            </a:r>
            <a:r>
              <a:rPr sz="1800" dirty="0">
                <a:latin typeface="Times New Roman"/>
                <a:cs typeface="Times New Roman"/>
              </a:rPr>
              <a:t>управления</a:t>
            </a:r>
            <a:r>
              <a:rPr sz="1800" spc="12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указанными</a:t>
            </a:r>
            <a:r>
              <a:rPr sz="1800" spc="13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рисками</a:t>
            </a:r>
            <a:r>
              <a:rPr sz="1800" spc="13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(выявления</a:t>
            </a:r>
            <a:r>
              <a:rPr sz="1800" spc="13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опасностей,</a:t>
            </a:r>
            <a:r>
              <a:rPr sz="1800" spc="125" dirty="0">
                <a:latin typeface="Times New Roman"/>
                <a:cs typeface="Times New Roman"/>
              </a:rPr>
              <a:t>  </a:t>
            </a:r>
            <a:r>
              <a:rPr sz="1800" spc="-10" dirty="0">
                <a:latin typeface="Times New Roman"/>
                <a:cs typeface="Times New Roman"/>
              </a:rPr>
              <a:t>оценки </a:t>
            </a:r>
            <a:r>
              <a:rPr sz="1800" dirty="0">
                <a:latin typeface="Times New Roman"/>
                <a:cs typeface="Times New Roman"/>
              </a:rPr>
              <a:t>уровней</a:t>
            </a:r>
            <a:r>
              <a:rPr sz="1800" spc="320" dirty="0">
                <a:latin typeface="Times New Roman"/>
                <a:cs typeface="Times New Roman"/>
              </a:rPr>
              <a:t>  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325" dirty="0">
                <a:latin typeface="Times New Roman"/>
                <a:cs typeface="Times New Roman"/>
              </a:rPr>
              <a:t>   </a:t>
            </a:r>
            <a:r>
              <a:rPr sz="1800" dirty="0">
                <a:latin typeface="Times New Roman"/>
                <a:cs typeface="Times New Roman"/>
              </a:rPr>
              <a:t>снижения</a:t>
            </a:r>
            <a:r>
              <a:rPr sz="1800" spc="330" dirty="0">
                <a:latin typeface="Times New Roman"/>
                <a:cs typeface="Times New Roman"/>
              </a:rPr>
              <a:t>   </a:t>
            </a:r>
            <a:r>
              <a:rPr sz="1800" dirty="0">
                <a:latin typeface="Times New Roman"/>
                <a:cs typeface="Times New Roman"/>
              </a:rPr>
              <a:t>уровней</a:t>
            </a:r>
            <a:r>
              <a:rPr sz="1800" spc="330" dirty="0">
                <a:latin typeface="Times New Roman"/>
                <a:cs typeface="Times New Roman"/>
              </a:rPr>
              <a:t>   </a:t>
            </a:r>
            <a:r>
              <a:rPr sz="1800" dirty="0">
                <a:latin typeface="Times New Roman"/>
                <a:cs typeface="Times New Roman"/>
              </a:rPr>
              <a:t>профессиональных</a:t>
            </a:r>
            <a:r>
              <a:rPr sz="1800" spc="335" dirty="0">
                <a:latin typeface="Times New Roman"/>
                <a:cs typeface="Times New Roman"/>
              </a:rPr>
              <a:t>   </a:t>
            </a:r>
            <a:r>
              <a:rPr sz="1800" spc="-10" dirty="0">
                <a:latin typeface="Times New Roman"/>
                <a:cs typeface="Times New Roman"/>
              </a:rPr>
              <a:t>рисков), </a:t>
            </a:r>
            <a:r>
              <a:rPr sz="1800" dirty="0">
                <a:latin typeface="Times New Roman"/>
                <a:cs typeface="Times New Roman"/>
              </a:rPr>
              <a:t>находящихся</a:t>
            </a:r>
            <a:r>
              <a:rPr sz="1800" spc="340" dirty="0">
                <a:latin typeface="Times New Roman"/>
                <a:cs typeface="Times New Roman"/>
              </a:rPr>
              <a:t>   </a:t>
            </a:r>
            <a:r>
              <a:rPr sz="1800" dirty="0">
                <a:latin typeface="Times New Roman"/>
                <a:cs typeface="Times New Roman"/>
              </a:rPr>
              <a:t>под</a:t>
            </a:r>
            <a:r>
              <a:rPr sz="1800" spc="335" dirty="0">
                <a:latin typeface="Times New Roman"/>
                <a:cs typeface="Times New Roman"/>
              </a:rPr>
              <a:t>   </a:t>
            </a:r>
            <a:r>
              <a:rPr sz="1800" dirty="0">
                <a:latin typeface="Times New Roman"/>
                <a:cs typeface="Times New Roman"/>
              </a:rPr>
              <a:t>управлением</a:t>
            </a:r>
            <a:r>
              <a:rPr sz="1800" spc="345" dirty="0">
                <a:latin typeface="Times New Roman"/>
                <a:cs typeface="Times New Roman"/>
              </a:rPr>
              <a:t>   </a:t>
            </a:r>
            <a:r>
              <a:rPr sz="1800" dirty="0">
                <a:latin typeface="Times New Roman"/>
                <a:cs typeface="Times New Roman"/>
              </a:rPr>
              <a:t>работодателя</a:t>
            </a:r>
            <a:r>
              <a:rPr sz="1800" spc="340" dirty="0">
                <a:latin typeface="Times New Roman"/>
                <a:cs typeface="Times New Roman"/>
              </a:rPr>
              <a:t>   </a:t>
            </a:r>
            <a:r>
              <a:rPr sz="1800" spc="-10" dirty="0">
                <a:latin typeface="Times New Roman"/>
                <a:cs typeface="Times New Roman"/>
              </a:rPr>
              <a:t>(руководителя </a:t>
            </a:r>
            <a:r>
              <a:rPr sz="1800" dirty="0">
                <a:latin typeface="Times New Roman"/>
                <a:cs typeface="Times New Roman"/>
              </a:rPr>
              <a:t>организации),</a:t>
            </a:r>
            <a:r>
              <a:rPr sz="1800" spc="29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28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учетом</a:t>
            </a:r>
            <a:r>
              <a:rPr sz="1800" spc="29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потребностей</a:t>
            </a:r>
            <a:r>
              <a:rPr sz="1800" spc="29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28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ожиданий</a:t>
            </a:r>
            <a:r>
              <a:rPr sz="1800" spc="285" dirty="0">
                <a:latin typeface="Times New Roman"/>
                <a:cs typeface="Times New Roman"/>
              </a:rPr>
              <a:t>  </a:t>
            </a:r>
            <a:r>
              <a:rPr sz="1800" spc="-10" dirty="0">
                <a:latin typeface="Times New Roman"/>
                <a:cs typeface="Times New Roman"/>
              </a:rPr>
              <a:t>работников </a:t>
            </a:r>
            <a:r>
              <a:rPr sz="1800" dirty="0">
                <a:latin typeface="Times New Roman"/>
                <a:cs typeface="Times New Roman"/>
              </a:rPr>
              <a:t>организации,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а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также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других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заинтересованных </a:t>
            </a:r>
            <a:r>
              <a:rPr sz="1800" spc="-10" dirty="0">
                <a:latin typeface="Times New Roman"/>
                <a:cs typeface="Times New Roman"/>
              </a:rPr>
              <a:t>сторон.</a:t>
            </a:r>
            <a:endParaRPr sz="1800">
              <a:latin typeface="Times New Roman"/>
              <a:cs typeface="Times New Roman"/>
            </a:endParaRPr>
          </a:p>
          <a:p>
            <a:pPr marL="462280" algn="just">
              <a:lnSpc>
                <a:spcPts val="2065"/>
              </a:lnSpc>
            </a:pPr>
            <a:r>
              <a:rPr sz="1800" dirty="0">
                <a:latin typeface="Times New Roman"/>
                <a:cs typeface="Times New Roman"/>
              </a:rPr>
              <a:t>Изменили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направление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политики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области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ОТ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(п.</a:t>
            </a:r>
            <a:r>
              <a:rPr sz="1800" spc="-20" dirty="0">
                <a:latin typeface="Times New Roman"/>
                <a:cs typeface="Times New Roman"/>
              </a:rPr>
              <a:t> 10).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963" y="330200"/>
            <a:ext cx="6867525" cy="18440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22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imes New Roman"/>
                <a:cs typeface="Times New Roman"/>
              </a:rPr>
              <a:t>Изменили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основные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процедуры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СУОТ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(п. </a:t>
            </a:r>
            <a:r>
              <a:rPr sz="1800" b="1" spc="-20" dirty="0">
                <a:latin typeface="Times New Roman"/>
                <a:cs typeface="Times New Roman"/>
              </a:rPr>
              <a:t>55):</a:t>
            </a:r>
            <a:endParaRPr sz="1800">
              <a:latin typeface="Times New Roman"/>
              <a:cs typeface="Times New Roman"/>
            </a:endParaRPr>
          </a:p>
          <a:p>
            <a:pPr marL="355600" marR="1875155">
              <a:lnSpc>
                <a:spcPct val="151200"/>
              </a:lnSpc>
              <a:spcBef>
                <a:spcPts val="285"/>
              </a:spcBef>
            </a:pPr>
            <a:r>
              <a:rPr sz="1800" dirty="0">
                <a:latin typeface="Times New Roman"/>
                <a:cs typeface="Times New Roman"/>
              </a:rPr>
              <a:t>а)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планирование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мероприятий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по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охране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труда; </a:t>
            </a:r>
            <a:r>
              <a:rPr sz="1800" dirty="0">
                <a:latin typeface="Times New Roman"/>
                <a:cs typeface="Times New Roman"/>
              </a:rPr>
              <a:t>б)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выполнение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мероприятий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по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охране</a:t>
            </a:r>
            <a:r>
              <a:rPr sz="1800" spc="-10" dirty="0">
                <a:latin typeface="Times New Roman"/>
                <a:cs typeface="Times New Roman"/>
              </a:rPr>
              <a:t> труда;</a:t>
            </a:r>
            <a:endParaRPr sz="1800">
              <a:latin typeface="Times New Roman"/>
              <a:cs typeface="Times New Roman"/>
            </a:endParaRPr>
          </a:p>
          <a:p>
            <a:pPr marL="12700" marR="5080" indent="342900">
              <a:lnSpc>
                <a:spcPts val="2060"/>
              </a:lnSpc>
              <a:spcBef>
                <a:spcPts val="1270"/>
              </a:spcBef>
            </a:pPr>
            <a:r>
              <a:rPr sz="1800" dirty="0">
                <a:latin typeface="Times New Roman"/>
                <a:cs typeface="Times New Roman"/>
              </a:rPr>
              <a:t>в)</a:t>
            </a:r>
            <a:r>
              <a:rPr sz="1800" spc="1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контроль</a:t>
            </a:r>
            <a:r>
              <a:rPr sz="1800" spc="1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планирования</a:t>
            </a:r>
            <a:r>
              <a:rPr sz="1800" spc="1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1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выполнения</a:t>
            </a:r>
            <a:r>
              <a:rPr sz="1800" spc="1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мероприятий</a:t>
            </a:r>
            <a:r>
              <a:rPr sz="1800" spc="1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по</a:t>
            </a:r>
            <a:r>
              <a:rPr sz="1800" spc="17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охране </a:t>
            </a:r>
            <a:r>
              <a:rPr sz="1800" dirty="0">
                <a:latin typeface="Times New Roman"/>
                <a:cs typeface="Times New Roman"/>
              </a:rPr>
              <a:t>труда,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анализ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по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результатам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контроля;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6963" y="2290317"/>
            <a:ext cx="4701540" cy="97790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 indent="342900">
              <a:lnSpc>
                <a:spcPts val="2060"/>
              </a:lnSpc>
              <a:spcBef>
                <a:spcPts val="250"/>
              </a:spcBef>
              <a:tabLst>
                <a:tab pos="1043305" algn="l"/>
                <a:tab pos="2987675" algn="l"/>
              </a:tabLst>
            </a:pPr>
            <a:r>
              <a:rPr sz="1800" spc="-25" dirty="0">
                <a:latin typeface="Times New Roman"/>
                <a:cs typeface="Times New Roman"/>
              </a:rPr>
              <a:t>г)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формирование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корректирующих </a:t>
            </a:r>
            <a:r>
              <a:rPr sz="1800" dirty="0">
                <a:latin typeface="Times New Roman"/>
                <a:cs typeface="Times New Roman"/>
              </a:rPr>
              <a:t>совершенствованию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функционирования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СУОТ;</a:t>
            </a:r>
            <a:endParaRPr sz="18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  <a:spcBef>
                <a:spcPts val="1070"/>
              </a:spcBef>
            </a:pPr>
            <a:r>
              <a:rPr sz="1800" dirty="0">
                <a:latin typeface="Times New Roman"/>
                <a:cs typeface="Times New Roman"/>
              </a:rPr>
              <a:t>д)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управление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документами</a:t>
            </a:r>
            <a:r>
              <a:rPr sz="1800" spc="-10" dirty="0">
                <a:latin typeface="Times New Roman"/>
                <a:cs typeface="Times New Roman"/>
              </a:rPr>
              <a:t> СУОТ;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39269" y="2290317"/>
            <a:ext cx="16738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23670" algn="l"/>
              </a:tabLst>
            </a:pPr>
            <a:r>
              <a:rPr sz="1800" spc="-10" dirty="0">
                <a:latin typeface="Times New Roman"/>
                <a:cs typeface="Times New Roman"/>
              </a:rPr>
              <a:t>действий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25" dirty="0">
                <a:latin typeface="Times New Roman"/>
                <a:cs typeface="Times New Roman"/>
              </a:rPr>
              <a:t>по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6963" y="3243198"/>
            <a:ext cx="6868795" cy="1118235"/>
          </a:xfrm>
          <a:prstGeom prst="rect">
            <a:avLst/>
          </a:prstGeom>
        </p:spPr>
        <p:txBody>
          <a:bodyPr vert="horz" wrap="square" lIns="0" tIns="153035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205"/>
              </a:spcBef>
            </a:pPr>
            <a:r>
              <a:rPr sz="1800" dirty="0">
                <a:latin typeface="Times New Roman"/>
                <a:cs typeface="Times New Roman"/>
              </a:rPr>
              <a:t>е)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информирование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работников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взаимодействие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ними;</a:t>
            </a:r>
            <a:endParaRPr sz="1800">
              <a:latin typeface="Times New Roman"/>
              <a:cs typeface="Times New Roman"/>
            </a:endParaRPr>
          </a:p>
          <a:p>
            <a:pPr marL="12700" marR="5080" indent="342900">
              <a:lnSpc>
                <a:spcPts val="2080"/>
              </a:lnSpc>
              <a:spcBef>
                <a:spcPts val="1240"/>
              </a:spcBef>
              <a:tabLst>
                <a:tab pos="1080135" algn="l"/>
                <a:tab pos="3002915" algn="l"/>
                <a:tab pos="4804410" algn="l"/>
                <a:tab pos="5629910" algn="l"/>
              </a:tabLst>
            </a:pPr>
            <a:r>
              <a:rPr sz="1800" spc="-25" dirty="0">
                <a:latin typeface="Times New Roman"/>
                <a:cs typeface="Times New Roman"/>
              </a:rPr>
              <a:t>ж)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распределение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обязанностей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25" dirty="0">
                <a:latin typeface="Times New Roman"/>
                <a:cs typeface="Times New Roman"/>
              </a:rPr>
              <a:t>для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обеспечения </a:t>
            </a:r>
            <a:r>
              <a:rPr sz="1800" dirty="0">
                <a:latin typeface="Times New Roman"/>
                <a:cs typeface="Times New Roman"/>
              </a:rPr>
              <a:t>функционирования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СУОТ.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6848" y="325627"/>
            <a:ext cx="58845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Функционирование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СУОТ,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основные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процессы (пп.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47-</a:t>
            </a:r>
            <a:r>
              <a:rPr sz="1800" spc="-20" dirty="0">
                <a:latin typeface="Times New Roman"/>
                <a:cs typeface="Times New Roman"/>
              </a:rPr>
              <a:t> 54):</a:t>
            </a:r>
            <a:endParaRPr sz="18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17168" y="662939"/>
          <a:ext cx="5920740" cy="87477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89325"/>
                <a:gridCol w="2431415"/>
              </a:tblGrid>
              <a:tr h="238760">
                <a:tc>
                  <a:txBody>
                    <a:bodyPr/>
                    <a:lstStyle/>
                    <a:p>
                      <a:pPr marL="67945">
                        <a:lnSpc>
                          <a:spcPts val="1785"/>
                        </a:lnSpc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1.</a:t>
                      </a:r>
                      <a:r>
                        <a:rPr sz="16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20" dirty="0">
                          <a:latin typeface="Times New Roman"/>
                          <a:cs typeface="Times New Roman"/>
                        </a:rPr>
                        <a:t>СОУТ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7945" marR="62230" algn="just">
                        <a:lnSpc>
                          <a:spcPts val="1839"/>
                        </a:lnSpc>
                        <a:spcBef>
                          <a:spcPts val="5"/>
                        </a:spcBef>
                        <a:tabLst>
                          <a:tab pos="1005840" algn="l"/>
                        </a:tabLst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базовые</a:t>
                      </a:r>
                      <a:r>
                        <a:rPr sz="1600" spc="3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процессы,</a:t>
                      </a:r>
                      <a:r>
                        <a:rPr sz="1600" spc="3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по</a:t>
                      </a:r>
                      <a:r>
                        <a:rPr sz="1600" spc="3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25" dirty="0">
                          <a:latin typeface="Times New Roman"/>
                          <a:cs typeface="Times New Roman"/>
                        </a:rPr>
                        <a:t>их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результатам</a:t>
                      </a:r>
                      <a:r>
                        <a:rPr sz="1600" spc="3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формируется </a:t>
                      </a: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корректируется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67945" marR="62865" algn="just">
                        <a:lnSpc>
                          <a:spcPts val="1839"/>
                        </a:lnSpc>
                        <a:tabLst>
                          <a:tab pos="1760220" algn="l"/>
                        </a:tabLst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реализация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других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процессов</a:t>
                      </a:r>
                      <a:r>
                        <a:rPr sz="1600" spc="-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20" dirty="0">
                          <a:latin typeface="Times New Roman"/>
                          <a:cs typeface="Times New Roman"/>
                        </a:rPr>
                        <a:t>СОУТ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</a:tr>
              <a:tr h="934085">
                <a:tc>
                  <a:txBody>
                    <a:bodyPr/>
                    <a:lstStyle/>
                    <a:p>
                      <a:pPr marL="67945">
                        <a:lnSpc>
                          <a:spcPts val="1835"/>
                        </a:lnSpc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2.</a:t>
                      </a:r>
                      <a:r>
                        <a:rPr sz="1600" b="1" spc="-25" dirty="0">
                          <a:latin typeface="Times New Roman"/>
                          <a:cs typeface="Times New Roman"/>
                        </a:rPr>
                        <a:t> ОПР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</a:tr>
              <a:tr h="240665">
                <a:tc>
                  <a:txBody>
                    <a:bodyPr/>
                    <a:lstStyle/>
                    <a:p>
                      <a:pPr marL="67945">
                        <a:lnSpc>
                          <a:spcPts val="1795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3.</a:t>
                      </a:r>
                      <a:r>
                        <a:rPr sz="16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Медосмотры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67945" marR="61594" algn="just">
                        <a:lnSpc>
                          <a:spcPts val="1839"/>
                        </a:lnSpc>
                        <a:spcBef>
                          <a:spcPts val="15"/>
                        </a:spcBef>
                        <a:tabLst>
                          <a:tab pos="2262505" algn="l"/>
                        </a:tabLst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процессы,</a:t>
                      </a:r>
                      <a:r>
                        <a:rPr sz="1600" spc="275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направленные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600" spc="190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обеспечение</a:t>
                      </a:r>
                      <a:r>
                        <a:rPr sz="1600" spc="195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допуска работника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к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67945" algn="just">
                        <a:lnSpc>
                          <a:spcPts val="1780"/>
                        </a:lnSpc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самостоятельной</a:t>
                      </a:r>
                      <a:r>
                        <a:rPr sz="16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работы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238760">
                <a:tc>
                  <a:txBody>
                    <a:bodyPr/>
                    <a:lstStyle/>
                    <a:p>
                      <a:pPr marL="67945">
                        <a:lnSpc>
                          <a:spcPts val="1785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4.</a:t>
                      </a:r>
                      <a:r>
                        <a:rPr sz="16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Обучение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461645">
                <a:tc>
                  <a:txBody>
                    <a:bodyPr/>
                    <a:lstStyle/>
                    <a:p>
                      <a:pPr marL="67945">
                        <a:lnSpc>
                          <a:spcPts val="1810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5.</a:t>
                      </a: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Обеспечение </a:t>
                      </a:r>
                      <a:r>
                        <a:rPr sz="1600" spc="-25" dirty="0">
                          <a:latin typeface="Times New Roman"/>
                          <a:cs typeface="Times New Roman"/>
                        </a:rPr>
                        <a:t>СИЗ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940435">
                <a:tc>
                  <a:txBody>
                    <a:bodyPr/>
                    <a:lstStyle/>
                    <a:p>
                      <a:pPr marL="67945" marR="63500">
                        <a:lnSpc>
                          <a:spcPts val="1839"/>
                        </a:lnSpc>
                        <a:spcBef>
                          <a:spcPts val="40"/>
                        </a:spcBef>
                        <a:tabLst>
                          <a:tab pos="2166620" algn="l"/>
                        </a:tabLst>
                      </a:pPr>
                      <a:r>
                        <a:rPr sz="1600" b="1" i="1" spc="-10" dirty="0">
                          <a:latin typeface="Times New Roman"/>
                          <a:cs typeface="Times New Roman"/>
                        </a:rPr>
                        <a:t>Обеспечение</a:t>
                      </a:r>
                      <a:r>
                        <a:rPr sz="1600" b="1" i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600" b="1" i="1" spc="-10" dirty="0">
                          <a:latin typeface="Times New Roman"/>
                          <a:cs typeface="Times New Roman"/>
                        </a:rPr>
                        <a:t>безопасности работников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ts val="1720"/>
                        </a:lnSpc>
                        <a:tabLst>
                          <a:tab pos="614680" algn="l"/>
                          <a:tab pos="1130935" algn="l"/>
                          <a:tab pos="2508885" algn="l"/>
                          <a:tab pos="3307079" algn="l"/>
                        </a:tabLst>
                      </a:pPr>
                      <a:r>
                        <a:rPr sz="1600" spc="-25" dirty="0">
                          <a:latin typeface="Times New Roman"/>
                          <a:cs typeface="Times New Roman"/>
                        </a:rPr>
                        <a:t>6.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600" spc="-25" dirty="0">
                          <a:latin typeface="Times New Roman"/>
                          <a:cs typeface="Times New Roman"/>
                        </a:rPr>
                        <a:t>при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эксплуатации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зданий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и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ts val="1864"/>
                        </a:lnSpc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сооружений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67945" marR="62230">
                        <a:lnSpc>
                          <a:spcPts val="1839"/>
                        </a:lnSpc>
                        <a:tabLst>
                          <a:tab pos="1129665" algn="l"/>
                          <a:tab pos="1276985" algn="l"/>
                        </a:tabLst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процессы,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направленные </a:t>
                      </a:r>
                      <a:r>
                        <a:rPr sz="1600" spc="-25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		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обеспечение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67945" marR="189865">
                        <a:lnSpc>
                          <a:spcPts val="1839"/>
                        </a:lnSpc>
                        <a:spcBef>
                          <a:spcPts val="10"/>
                        </a:spcBef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безопасной производственной</a:t>
                      </a:r>
                      <a:r>
                        <a:rPr sz="16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среды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</a:tr>
              <a:tr h="240665">
                <a:tc>
                  <a:txBody>
                    <a:bodyPr/>
                    <a:lstStyle/>
                    <a:p>
                      <a:pPr marL="67945">
                        <a:lnSpc>
                          <a:spcPts val="1795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7.</a:t>
                      </a:r>
                      <a:r>
                        <a:rPr sz="16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при</a:t>
                      </a: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эксплуатации</a:t>
                      </a:r>
                      <a:r>
                        <a:rPr sz="16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оборудования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</a:tr>
              <a:tr h="473709">
                <a:tc>
                  <a:txBody>
                    <a:bodyPr/>
                    <a:lstStyle/>
                    <a:p>
                      <a:pPr marL="67945" marR="61594">
                        <a:lnSpc>
                          <a:spcPts val="1839"/>
                        </a:lnSpc>
                        <a:tabLst>
                          <a:tab pos="993140" algn="l"/>
                          <a:tab pos="2085975" algn="l"/>
                        </a:tabLst>
                      </a:pPr>
                      <a:r>
                        <a:rPr sz="1600" spc="-25" dirty="0">
                          <a:latin typeface="Times New Roman"/>
                          <a:cs typeface="Times New Roman"/>
                        </a:rPr>
                        <a:t>8.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600" spc="-25" dirty="0">
                          <a:latin typeface="Times New Roman"/>
                          <a:cs typeface="Times New Roman"/>
                        </a:rPr>
                        <a:t>при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осуществлении технологических</a:t>
                      </a:r>
                      <a:r>
                        <a:rPr sz="16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процессов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</a:tr>
              <a:tr h="471805">
                <a:tc>
                  <a:txBody>
                    <a:bodyPr/>
                    <a:lstStyle/>
                    <a:p>
                      <a:pPr marL="67945" marR="64135">
                        <a:lnSpc>
                          <a:spcPts val="1839"/>
                        </a:lnSpc>
                        <a:tabLst>
                          <a:tab pos="386715" algn="l"/>
                          <a:tab pos="870585" algn="l"/>
                          <a:tab pos="2219960" algn="l"/>
                        </a:tabLst>
                      </a:pPr>
                      <a:r>
                        <a:rPr sz="1600" spc="-25" dirty="0">
                          <a:latin typeface="Times New Roman"/>
                          <a:cs typeface="Times New Roman"/>
                        </a:rPr>
                        <a:t>9.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600" spc="-25" dirty="0">
                          <a:latin typeface="Times New Roman"/>
                          <a:cs typeface="Times New Roman"/>
                        </a:rPr>
                        <a:t>при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эксплуатации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применяемых инструментов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</a:tr>
              <a:tr h="473709">
                <a:tc>
                  <a:txBody>
                    <a:bodyPr/>
                    <a:lstStyle/>
                    <a:p>
                      <a:pPr marL="67945" marR="62865">
                        <a:lnSpc>
                          <a:spcPts val="1839"/>
                        </a:lnSpc>
                        <a:tabLst>
                          <a:tab pos="594995" algn="l"/>
                          <a:tab pos="1186180" algn="l"/>
                          <a:tab pos="2521585" algn="l"/>
                          <a:tab pos="3308985" algn="l"/>
                        </a:tabLst>
                      </a:pPr>
                      <a:r>
                        <a:rPr sz="1600" spc="-25" dirty="0">
                          <a:latin typeface="Times New Roman"/>
                          <a:cs typeface="Times New Roman"/>
                        </a:rPr>
                        <a:t>10.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600" spc="-25" dirty="0">
                          <a:latin typeface="Times New Roman"/>
                          <a:cs typeface="Times New Roman"/>
                        </a:rPr>
                        <a:t>при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применении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600" spc="-20" dirty="0">
                          <a:latin typeface="Times New Roman"/>
                          <a:cs typeface="Times New Roman"/>
                        </a:rPr>
                        <a:t>сырья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материалов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</a:tr>
              <a:tr h="473709">
                <a:tc>
                  <a:txBody>
                    <a:bodyPr/>
                    <a:lstStyle/>
                    <a:p>
                      <a:pPr marL="67945">
                        <a:lnSpc>
                          <a:spcPts val="1760"/>
                        </a:lnSpc>
                        <a:tabLst>
                          <a:tab pos="724535" algn="l"/>
                          <a:tab pos="2253615" algn="l"/>
                        </a:tabLst>
                      </a:pPr>
                      <a:r>
                        <a:rPr sz="1600" spc="-25" dirty="0">
                          <a:latin typeface="Times New Roman"/>
                          <a:cs typeface="Times New Roman"/>
                        </a:rPr>
                        <a:t>11.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Обеспечение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безопасности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ts val="1875"/>
                        </a:lnSpc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подрядчиков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</a:tr>
              <a:tr h="473709">
                <a:tc>
                  <a:txBody>
                    <a:bodyPr/>
                    <a:lstStyle/>
                    <a:p>
                      <a:pPr marL="67945" marR="62865">
                        <a:lnSpc>
                          <a:spcPts val="1839"/>
                        </a:lnSpc>
                      </a:pPr>
                      <a:r>
                        <a:rPr sz="1600" i="1" dirty="0">
                          <a:latin typeface="Times New Roman"/>
                          <a:cs typeface="Times New Roman"/>
                        </a:rPr>
                        <a:t>12.</a:t>
                      </a:r>
                      <a:r>
                        <a:rPr sz="1600" i="1" spc="3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i="1" spc="-10" dirty="0">
                          <a:latin typeface="Times New Roman"/>
                          <a:cs typeface="Times New Roman"/>
                        </a:rPr>
                        <a:t>Санитарно-</a:t>
                      </a:r>
                      <a:r>
                        <a:rPr sz="1600" i="1" dirty="0">
                          <a:latin typeface="Times New Roman"/>
                          <a:cs typeface="Times New Roman"/>
                        </a:rPr>
                        <a:t>бытовое</a:t>
                      </a:r>
                      <a:r>
                        <a:rPr sz="1600" i="1" spc="3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i="1" spc="-10" dirty="0">
                          <a:latin typeface="Times New Roman"/>
                          <a:cs typeface="Times New Roman"/>
                        </a:rPr>
                        <a:t>обеспечение работников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6">
                  <a:txBody>
                    <a:bodyPr/>
                    <a:lstStyle/>
                    <a:p>
                      <a:pPr marL="67945">
                        <a:lnSpc>
                          <a:spcPts val="1795"/>
                        </a:lnSpc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сопутствующие</a:t>
                      </a:r>
                      <a:r>
                        <a:rPr sz="16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процессы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73709">
                <a:tc>
                  <a:txBody>
                    <a:bodyPr/>
                    <a:lstStyle/>
                    <a:p>
                      <a:pPr marL="67945" marR="63500">
                        <a:lnSpc>
                          <a:spcPts val="1839"/>
                        </a:lnSpc>
                      </a:pPr>
                      <a:r>
                        <a:rPr sz="1600" i="1" dirty="0">
                          <a:latin typeface="Times New Roman"/>
                          <a:cs typeface="Times New Roman"/>
                        </a:rPr>
                        <a:t>13.</a:t>
                      </a:r>
                      <a:r>
                        <a:rPr sz="1600" i="1" spc="2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i="1" dirty="0">
                          <a:latin typeface="Times New Roman"/>
                          <a:cs typeface="Times New Roman"/>
                        </a:rPr>
                        <a:t>выдача</a:t>
                      </a:r>
                      <a:r>
                        <a:rPr sz="1600" i="1" spc="2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i="1" dirty="0">
                          <a:latin typeface="Times New Roman"/>
                          <a:cs typeface="Times New Roman"/>
                        </a:rPr>
                        <a:t>работникам</a:t>
                      </a:r>
                      <a:r>
                        <a:rPr sz="1600" i="1" spc="2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i="1" dirty="0">
                          <a:latin typeface="Times New Roman"/>
                          <a:cs typeface="Times New Roman"/>
                        </a:rPr>
                        <a:t>молока</a:t>
                      </a:r>
                      <a:r>
                        <a:rPr sz="1600" i="1" spc="2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i="1" spc="-25" dirty="0">
                          <a:latin typeface="Times New Roman"/>
                          <a:cs typeface="Times New Roman"/>
                        </a:rPr>
                        <a:t>или </a:t>
                      </a:r>
                      <a:r>
                        <a:rPr sz="1600" i="1" spc="-10" dirty="0">
                          <a:latin typeface="Times New Roman"/>
                          <a:cs typeface="Times New Roman"/>
                        </a:rPr>
                        <a:t>равн.пищ.прод.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8760">
                <a:tc>
                  <a:txBody>
                    <a:bodyPr/>
                    <a:lstStyle/>
                    <a:p>
                      <a:pPr marL="67945">
                        <a:lnSpc>
                          <a:spcPts val="1785"/>
                        </a:lnSpc>
                      </a:pPr>
                      <a:r>
                        <a:rPr sz="1600" i="1" dirty="0">
                          <a:latin typeface="Times New Roman"/>
                          <a:cs typeface="Times New Roman"/>
                        </a:rPr>
                        <a:t>14.</a:t>
                      </a:r>
                      <a:r>
                        <a:rPr sz="1600" i="1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i="1" dirty="0">
                          <a:latin typeface="Times New Roman"/>
                          <a:cs typeface="Times New Roman"/>
                        </a:rPr>
                        <a:t>обеспечение</a:t>
                      </a:r>
                      <a:r>
                        <a:rPr sz="1600" i="1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i="1" dirty="0">
                          <a:latin typeface="Times New Roman"/>
                          <a:cs typeface="Times New Roman"/>
                        </a:rPr>
                        <a:t>работников</a:t>
                      </a:r>
                      <a:r>
                        <a:rPr sz="1600" i="1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i="1" spc="-25" dirty="0">
                          <a:latin typeface="Times New Roman"/>
                          <a:cs typeface="Times New Roman"/>
                        </a:rPr>
                        <a:t>ЛПП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0665">
                <a:tc>
                  <a:txBody>
                    <a:bodyPr/>
                    <a:lstStyle/>
                    <a:p>
                      <a:pPr marL="67945">
                        <a:lnSpc>
                          <a:spcPts val="1795"/>
                        </a:lnSpc>
                      </a:pPr>
                      <a:r>
                        <a:rPr sz="1600" i="1" dirty="0">
                          <a:latin typeface="Times New Roman"/>
                          <a:cs typeface="Times New Roman"/>
                        </a:rPr>
                        <a:t>15.</a:t>
                      </a:r>
                      <a:r>
                        <a:rPr sz="1600" i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i="1" dirty="0">
                          <a:latin typeface="Times New Roman"/>
                          <a:cs typeface="Times New Roman"/>
                        </a:rPr>
                        <a:t>Режимы</a:t>
                      </a:r>
                      <a:r>
                        <a:rPr sz="1600" i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i="1" dirty="0">
                          <a:latin typeface="Times New Roman"/>
                          <a:cs typeface="Times New Roman"/>
                        </a:rPr>
                        <a:t>труда</a:t>
                      </a:r>
                      <a:r>
                        <a:rPr sz="1600" i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i="1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600" i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i="1" spc="-10" dirty="0">
                          <a:latin typeface="Times New Roman"/>
                          <a:cs typeface="Times New Roman"/>
                        </a:rPr>
                        <a:t>отдыха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72440">
                <a:tc>
                  <a:txBody>
                    <a:bodyPr/>
                    <a:lstStyle/>
                    <a:p>
                      <a:pPr marL="67945" marR="64135">
                        <a:lnSpc>
                          <a:spcPts val="1839"/>
                        </a:lnSpc>
                        <a:tabLst>
                          <a:tab pos="767080" algn="l"/>
                          <a:tab pos="2446655" algn="l"/>
                        </a:tabLst>
                      </a:pPr>
                      <a:r>
                        <a:rPr sz="1600" i="1" spc="-25" dirty="0">
                          <a:latin typeface="Times New Roman"/>
                          <a:cs typeface="Times New Roman"/>
                        </a:rPr>
                        <a:t>16.</a:t>
                      </a:r>
                      <a:r>
                        <a:rPr sz="1600" i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600" i="1" spc="-10" dirty="0">
                          <a:latin typeface="Times New Roman"/>
                          <a:cs typeface="Times New Roman"/>
                        </a:rPr>
                        <a:t>Обязательное</a:t>
                      </a:r>
                      <a:r>
                        <a:rPr sz="1600" i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600" i="1" spc="-10" dirty="0">
                          <a:latin typeface="Times New Roman"/>
                          <a:cs typeface="Times New Roman"/>
                        </a:rPr>
                        <a:t>социальное страхование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08660">
                <a:tc>
                  <a:txBody>
                    <a:bodyPr/>
                    <a:lstStyle/>
                    <a:p>
                      <a:pPr marL="67945" marR="62230" algn="just">
                        <a:lnSpc>
                          <a:spcPts val="1839"/>
                        </a:lnSpc>
                      </a:pPr>
                      <a:r>
                        <a:rPr sz="1600" i="1" dirty="0">
                          <a:latin typeface="Times New Roman"/>
                          <a:cs typeface="Times New Roman"/>
                        </a:rPr>
                        <a:t>17.</a:t>
                      </a:r>
                      <a:r>
                        <a:rPr sz="1600" i="1" spc="345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600" i="1" dirty="0">
                          <a:latin typeface="Times New Roman"/>
                          <a:cs typeface="Times New Roman"/>
                        </a:rPr>
                        <a:t>Взаимодействие</a:t>
                      </a:r>
                      <a:r>
                        <a:rPr sz="1600" i="1" spc="345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600" i="1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600" i="1" spc="350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600" i="1" spc="-10" dirty="0">
                          <a:latin typeface="Times New Roman"/>
                          <a:cs typeface="Times New Roman"/>
                        </a:rPr>
                        <a:t>органами </a:t>
                      </a:r>
                      <a:r>
                        <a:rPr sz="1600" i="1" dirty="0">
                          <a:latin typeface="Times New Roman"/>
                          <a:cs typeface="Times New Roman"/>
                        </a:rPr>
                        <a:t>контроля</a:t>
                      </a:r>
                      <a:r>
                        <a:rPr sz="1600" i="1" spc="250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600" i="1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600" i="1" spc="254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600" i="1" dirty="0">
                          <a:latin typeface="Times New Roman"/>
                          <a:cs typeface="Times New Roman"/>
                        </a:rPr>
                        <a:t>надзора,</a:t>
                      </a:r>
                      <a:r>
                        <a:rPr sz="1600" i="1" spc="250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600" i="1" spc="-10" dirty="0">
                          <a:latin typeface="Times New Roman"/>
                          <a:cs typeface="Times New Roman"/>
                        </a:rPr>
                        <a:t>исп.власти, обществ.контроля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72440">
                <a:tc>
                  <a:txBody>
                    <a:bodyPr/>
                    <a:lstStyle/>
                    <a:p>
                      <a:pPr marL="67945" marR="63500">
                        <a:lnSpc>
                          <a:spcPts val="1839"/>
                        </a:lnSpc>
                        <a:tabLst>
                          <a:tab pos="514350" algn="l"/>
                          <a:tab pos="1981200" algn="l"/>
                          <a:tab pos="2392045" algn="l"/>
                        </a:tabLst>
                      </a:pPr>
                      <a:r>
                        <a:rPr sz="1600" b="1" spc="-25" dirty="0">
                          <a:latin typeface="Times New Roman"/>
                          <a:cs typeface="Times New Roman"/>
                        </a:rPr>
                        <a:t>18.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Реагирование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600" b="1" spc="-25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аварийные ситуации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67945" marR="61594">
                        <a:lnSpc>
                          <a:spcPts val="1839"/>
                        </a:lnSpc>
                        <a:spcBef>
                          <a:spcPts val="40"/>
                        </a:spcBef>
                        <a:tabLst>
                          <a:tab pos="1075690" algn="l"/>
                        </a:tabLst>
                      </a:pP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процессы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реагирования 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6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ситуацию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</a:tr>
              <a:tr h="240665">
                <a:tc>
                  <a:txBody>
                    <a:bodyPr/>
                    <a:lstStyle/>
                    <a:p>
                      <a:pPr marL="67945">
                        <a:lnSpc>
                          <a:spcPts val="1795"/>
                        </a:lnSpc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19.</a:t>
                      </a:r>
                      <a:r>
                        <a:rPr sz="16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Реагирование 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25" dirty="0">
                          <a:latin typeface="Times New Roman"/>
                          <a:cs typeface="Times New Roman"/>
                        </a:rPr>
                        <a:t>НС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</a:tr>
              <a:tr h="238760">
                <a:tc>
                  <a:txBody>
                    <a:bodyPr/>
                    <a:lstStyle/>
                    <a:p>
                      <a:pPr marL="67945">
                        <a:lnSpc>
                          <a:spcPts val="1785"/>
                        </a:lnSpc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20.</a:t>
                      </a:r>
                      <a:r>
                        <a:rPr sz="16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Реагирование 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25" dirty="0">
                          <a:latin typeface="Times New Roman"/>
                          <a:cs typeface="Times New Roman"/>
                        </a:rPr>
                        <a:t>ПЗ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3250</Words>
  <PresentationFormat>Произвольный</PresentationFormat>
  <Paragraphs>395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9" baseType="lpstr">
      <vt:lpstr>Arial</vt:lpstr>
      <vt:lpstr>Times New Roman</vt:lpstr>
      <vt:lpstr>Symbol</vt:lpstr>
      <vt:lpstr>Calibri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</cp:revision>
  <dcterms:created xsi:type="dcterms:W3CDTF">2021-12-23T02:16:02Z</dcterms:created>
  <dcterms:modified xsi:type="dcterms:W3CDTF">2022-01-24T03:56:30Z</dcterms:modified>
</cp:coreProperties>
</file>